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69" r:id="rId2"/>
  </p:sldMasterIdLst>
  <p:notesMasterIdLst>
    <p:notesMasterId r:id="rId41"/>
  </p:notesMasterIdLst>
  <p:handoutMasterIdLst>
    <p:handoutMasterId r:id="rId42"/>
  </p:handoutMasterIdLst>
  <p:sldIdLst>
    <p:sldId id="542" r:id="rId3"/>
    <p:sldId id="691" r:id="rId4"/>
    <p:sldId id="1192" r:id="rId5"/>
    <p:sldId id="324" r:id="rId6"/>
    <p:sldId id="693" r:id="rId7"/>
    <p:sldId id="689" r:id="rId8"/>
    <p:sldId id="999" r:id="rId9"/>
    <p:sldId id="1002" r:id="rId10"/>
    <p:sldId id="1003" r:id="rId11"/>
    <p:sldId id="1191" r:id="rId12"/>
    <p:sldId id="1005" r:id="rId13"/>
    <p:sldId id="847" r:id="rId14"/>
    <p:sldId id="1008" r:id="rId15"/>
    <p:sldId id="1009" r:id="rId16"/>
    <p:sldId id="1010" r:id="rId17"/>
    <p:sldId id="1000" r:id="rId18"/>
    <p:sldId id="848" r:id="rId19"/>
    <p:sldId id="849" r:id="rId20"/>
    <p:sldId id="850" r:id="rId21"/>
    <p:sldId id="1011" r:id="rId22"/>
    <p:sldId id="1007" r:id="rId23"/>
    <p:sldId id="1001" r:id="rId24"/>
    <p:sldId id="1006" r:id="rId25"/>
    <p:sldId id="1181" r:id="rId26"/>
    <p:sldId id="1004" r:id="rId27"/>
    <p:sldId id="1182" r:id="rId28"/>
    <p:sldId id="1179" r:id="rId29"/>
    <p:sldId id="1180" r:id="rId30"/>
    <p:sldId id="818" r:id="rId31"/>
    <p:sldId id="1183" r:id="rId32"/>
    <p:sldId id="1194" r:id="rId33"/>
    <p:sldId id="1184" r:id="rId34"/>
    <p:sldId id="1185" r:id="rId35"/>
    <p:sldId id="1186" r:id="rId36"/>
    <p:sldId id="1187" r:id="rId37"/>
    <p:sldId id="1188" r:id="rId38"/>
    <p:sldId id="1190" r:id="rId39"/>
    <p:sldId id="1195" r:id="rId40"/>
  </p:sldIdLst>
  <p:sldSz cx="9144000" cy="6858000" type="screen4x3"/>
  <p:notesSz cx="7302500" cy="9586913"/>
  <p:custDataLst>
    <p:tags r:id="rId43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BA4F0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844" autoAdjust="0"/>
    <p:restoredTop sz="94660"/>
  </p:normalViewPr>
  <p:slideViewPr>
    <p:cSldViewPr snapToObjects="1">
      <p:cViewPr varScale="1">
        <p:scale>
          <a:sx n="80" d="100"/>
          <a:sy n="80" d="100"/>
        </p:scale>
        <p:origin x="61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>
            <a:extLst>
              <a:ext uri="{FF2B5EF4-FFF2-40B4-BE49-F238E27FC236}">
                <a16:creationId xmlns:a16="http://schemas.microsoft.com/office/drawing/2014/main" id="{93606838-62BA-634B-9B43-031B16521F6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DAC 2001 Tutorial</a:t>
            </a:r>
          </a:p>
        </p:txBody>
      </p:sp>
      <p:sp>
        <p:nvSpPr>
          <p:cNvPr id="252931" name="Rectangle 3">
            <a:extLst>
              <a:ext uri="{FF2B5EF4-FFF2-40B4-BE49-F238E27FC236}">
                <a16:creationId xmlns:a16="http://schemas.microsoft.com/office/drawing/2014/main" id="{1379D897-A7DE-3C47-8BA2-C547FC082E9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>
            <a:extLst>
              <a:ext uri="{FF2B5EF4-FFF2-40B4-BE49-F238E27FC236}">
                <a16:creationId xmlns:a16="http://schemas.microsoft.com/office/drawing/2014/main" id="{E695D54D-C59C-D745-916B-4344A0E101C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defTabSz="965200">
              <a:defRPr sz="120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©R.A. Rutenbar, 2001</a:t>
            </a:r>
          </a:p>
        </p:txBody>
      </p:sp>
      <p:sp>
        <p:nvSpPr>
          <p:cNvPr id="252933" name="Rectangle 5">
            <a:extLst>
              <a:ext uri="{FF2B5EF4-FFF2-40B4-BE49-F238E27FC236}">
                <a16:creationId xmlns:a16="http://schemas.microsoft.com/office/drawing/2014/main" id="{91924BA3-4E83-BB4D-BC12-DCD7E73B71C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2CD1A3B7-1DC4-E34C-A560-A03E1F0DF6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>
            <a:extLst>
              <a:ext uri="{FF2B5EF4-FFF2-40B4-BE49-F238E27FC236}">
                <a16:creationId xmlns:a16="http://schemas.microsoft.com/office/drawing/2014/main" id="{FDB9E674-2DC6-B34D-B4F4-640BCB3E70E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>
            <a:extLst>
              <a:ext uri="{FF2B5EF4-FFF2-40B4-BE49-F238E27FC236}">
                <a16:creationId xmlns:a16="http://schemas.microsoft.com/office/drawing/2014/main" id="{A8AE672F-5155-A440-AA6A-E621E1432A1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7CC6E739-A937-0D4B-8AA5-3EF2F347B57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8581" name="Rectangle 5">
            <a:extLst>
              <a:ext uri="{FF2B5EF4-FFF2-40B4-BE49-F238E27FC236}">
                <a16:creationId xmlns:a16="http://schemas.microsoft.com/office/drawing/2014/main" id="{BC8C197B-0126-BE49-853F-7958A338089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>
            <a:extLst>
              <a:ext uri="{FF2B5EF4-FFF2-40B4-BE49-F238E27FC236}">
                <a16:creationId xmlns:a16="http://schemas.microsoft.com/office/drawing/2014/main" id="{C72DA90D-0B1D-474B-B456-97C02BB51BE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>
            <a:extLst>
              <a:ext uri="{FF2B5EF4-FFF2-40B4-BE49-F238E27FC236}">
                <a16:creationId xmlns:a16="http://schemas.microsoft.com/office/drawing/2014/main" id="{EFEBE265-82B3-4A45-87ED-894E64F288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fld id="{BA451682-2A9D-624D-AAC3-8E51F0D8D1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>
            <a:extLst>
              <a:ext uri="{FF2B5EF4-FFF2-40B4-BE49-F238E27FC236}">
                <a16:creationId xmlns:a16="http://schemas.microsoft.com/office/drawing/2014/main" id="{0D024EB9-FFF0-A04A-9F94-D5E8C0F277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6" name="Notes Placeholder 2">
            <a:extLst>
              <a:ext uri="{FF2B5EF4-FFF2-40B4-BE49-F238E27FC236}">
                <a16:creationId xmlns:a16="http://schemas.microsoft.com/office/drawing/2014/main" id="{59EF32A0-C287-B142-A7D2-787A926C9D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147" name="Slide Number Placeholder 3">
            <a:extLst>
              <a:ext uri="{FF2B5EF4-FFF2-40B4-BE49-F238E27FC236}">
                <a16:creationId xmlns:a16="http://schemas.microsoft.com/office/drawing/2014/main" id="{9B0109D8-3A2A-E04F-A1E5-49E9804DF6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fld id="{B09570EE-C1B7-0B47-ABF1-B7290CC78761}" type="slidenum">
              <a:rPr lang="en-US" altLang="en-US" sz="1200" b="0" smtClean="0">
                <a:latin typeface="Times New Roman" panose="02020603050405020304" pitchFamily="18" charset="0"/>
              </a:rPr>
              <a:pPr/>
              <a:t>1</a:t>
            </a:fld>
            <a:endParaRPr lang="en-US" altLang="en-US" sz="1200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 New Roman" charset="0"/>
              </a:rPr>
              <a:t>Today, mobile internet anywhere, anytime.</a:t>
            </a:r>
          </a:p>
          <a:p>
            <a:endParaRPr lang="en-US">
              <a:latin typeface="Times New Roman" charset="0"/>
            </a:endParaRPr>
          </a:p>
          <a:p>
            <a:r>
              <a:rPr lang="en-US">
                <a:latin typeface="Times New Roman" charset="0"/>
              </a:rPr>
              <a:t>(2) Today, </a:t>
            </a:r>
            <a:r>
              <a:rPr lang="en-US" i="1">
                <a:latin typeface="Times New Roman" charset="0"/>
              </a:rPr>
              <a:t>Almost everyone </a:t>
            </a:r>
            <a:r>
              <a:rPr lang="en-US">
                <a:latin typeface="Times New Roman" charset="0"/>
              </a:rPr>
              <a:t>can use </a:t>
            </a:r>
            <a:r>
              <a:rPr lang="en-US" altLang="zh-CN" i="1">
                <a:latin typeface="Times New Roman" charset="0"/>
              </a:rPr>
              <a:t>mobile Internet anytime, anywhere. </a:t>
            </a:r>
          </a:p>
          <a:p>
            <a:r>
              <a:rPr lang="en-US" altLang="zh-CN" i="1">
                <a:latin typeface="Times New Roman" charset="0"/>
              </a:rPr>
              <a:t>	%mobile Internet </a:t>
            </a:r>
            <a:r>
              <a:rPr lang="en-US" i="1">
                <a:latin typeface="Times New Roman" charset="0"/>
              </a:rPr>
              <a:t>has become an important part of our everyday life. </a:t>
            </a:r>
            <a:endParaRPr lang="en-US" altLang="zh-CN" i="1">
              <a:latin typeface="Times New Roman" charset="0"/>
            </a:endParaRPr>
          </a:p>
          <a:p>
            <a:endParaRPr lang="en-US">
              <a:latin typeface="Times New Roman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295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16947" indent="-275749" defTabSz="93295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02995" indent="-220599" defTabSz="93295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44193" indent="-220599" defTabSz="93295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85391" indent="-220599" defTabSz="93295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26589" indent="-220599" defTabSz="93295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67787" indent="-220599" defTabSz="93295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08985" indent="-220599" defTabSz="93295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50183" indent="-220599" defTabSz="93295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697419C-EB19-044D-8D9D-F42BD122618B}" type="slidenum">
              <a:rPr lang="en-US" sz="1300">
                <a:latin typeface="Times New Roman" charset="0"/>
              </a:rPr>
              <a:pPr/>
              <a:t>4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458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 New Roman" charset="0"/>
              </a:rPr>
              <a:t>Today, mobile internet anywhere, anytime.</a:t>
            </a:r>
          </a:p>
          <a:p>
            <a:endParaRPr lang="en-US">
              <a:latin typeface="Times New Roman" charset="0"/>
            </a:endParaRPr>
          </a:p>
          <a:p>
            <a:r>
              <a:rPr lang="en-US">
                <a:latin typeface="Times New Roman" charset="0"/>
              </a:rPr>
              <a:t>(2) Today, </a:t>
            </a:r>
            <a:r>
              <a:rPr lang="en-US" i="1">
                <a:latin typeface="Times New Roman" charset="0"/>
              </a:rPr>
              <a:t>Almost everyone </a:t>
            </a:r>
            <a:r>
              <a:rPr lang="en-US">
                <a:latin typeface="Times New Roman" charset="0"/>
              </a:rPr>
              <a:t>can use </a:t>
            </a:r>
            <a:r>
              <a:rPr lang="en-US" altLang="zh-CN" i="1">
                <a:latin typeface="Times New Roman" charset="0"/>
              </a:rPr>
              <a:t>mobile Internet anytime, anywhere. </a:t>
            </a:r>
          </a:p>
          <a:p>
            <a:r>
              <a:rPr lang="en-US" altLang="zh-CN" i="1">
                <a:latin typeface="Times New Roman" charset="0"/>
              </a:rPr>
              <a:t>	%mobile Internet </a:t>
            </a:r>
            <a:r>
              <a:rPr lang="en-US" i="1">
                <a:latin typeface="Times New Roman" charset="0"/>
              </a:rPr>
              <a:t>has become an important part of our everyday life. </a:t>
            </a:r>
            <a:endParaRPr lang="en-US" altLang="zh-CN" i="1">
              <a:latin typeface="Times New Roman" charset="0"/>
            </a:endParaRPr>
          </a:p>
          <a:p>
            <a:endParaRPr lang="en-US">
              <a:latin typeface="Times New Roman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295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16947" indent="-275749" defTabSz="93295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02995" indent="-220599" defTabSz="93295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44193" indent="-220599" defTabSz="93295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85391" indent="-220599" defTabSz="93295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26589" indent="-220599" defTabSz="93295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67787" indent="-220599" defTabSz="93295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08985" indent="-220599" defTabSz="93295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50183" indent="-220599" defTabSz="93295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697419C-EB19-044D-8D9D-F42BD122618B}" type="slidenum">
              <a:rPr lang="en-US" sz="1300">
                <a:latin typeface="Times New Roman" charset="0"/>
              </a:rPr>
              <a:pPr/>
              <a:t>5</a:t>
            </a:fld>
            <a:endParaRPr lang="en-US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02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259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36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4641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2C34-F2BA-E541-A50D-062F88F8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4500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C98A-2890-2543-B56B-80D4DA10B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82F50-98DE-8045-85C5-E378A10D9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5907F-EA05-AB44-A6B9-89FC1FA0D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265F-AE72-024F-AFED-45C577F87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ECD77-473B-8F40-9F12-DF746231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930644-2560-CA4D-91DE-87698214F3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97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6EA3-B77A-D747-8203-AEE03241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017FD-5E0E-EE4E-95B6-A0F90D32E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6F65D-D183-7E46-ABD2-8F6451750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69341-FA30-E54B-85FA-8DB06CC97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67675-A156-3640-8267-BF51EBC73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D307C-0B68-F342-A90B-AA8E67B009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05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7ECB-AB95-184B-8443-EEC43DE5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65E05-8D34-5B44-BFD6-D117F7513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1695B-4BEC-BF46-B72F-56810C4AF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812DD-7950-EA45-B3E5-B6102777D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5F2E0-2CB7-034E-9227-4CEFD0AE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22B65-00D6-0540-A433-62CBB70B7F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28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0A03-4CD5-F043-816F-C0C61E32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BA966-85B0-7243-A700-C2559E313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B775D-FCE7-CD4A-930D-FFADEAA9E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00D1454-15EF-0049-989B-FBD97D910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BD1103E-1CFC-5444-9440-3C71A2EF1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67DF48A-3D0A-6D4E-8D71-7A07C3FE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346E2-1438-D54A-AF4A-4B19758EE2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97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130F-AF59-4A4A-BE9B-29328542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CA6C5-8DC1-5440-BDAE-43AF0C524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5C348-5B39-864B-A48B-9F41D8DEA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DFC358-F4EA-0948-9388-DAFBCD2F8E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235568-3167-D948-9E2B-2476F698F5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60D2AD1-8909-4346-8593-FAE41246D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9F9F694-517D-B84A-8EB7-D46CF64B5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E06CA36-9137-F045-9B12-271E75A5F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03D50-21BE-7340-9AB2-29F152802F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14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4F60-6F5F-0E4B-B721-FEE92052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CE47EB3-D8E9-0240-BA87-4DCBEB8ED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6311422-E79E-1841-89F5-FDCEE6FC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26F7971-5518-B248-A41A-F32C6DFB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CCAA5-8C8D-BB44-9CBA-2C48F7787D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7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52DE4BA-44B0-9A45-9659-160510793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97FF6DC-A309-4D4D-B1B9-E85B2F165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972987-BB5F-524A-88EA-3CC262CD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C45DB9-12A0-704A-BBD5-7346684387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523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97DD-014C-D44E-8F1D-57400DDE0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69825-7529-144A-A220-87CEEF7A6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AE02F-6E2E-674E-8DE2-D104D0312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FD8D73-B2C0-0545-920F-47C52536B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F3E9749-578B-1E4D-9D5B-F13D5D54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6DD39C0-9B9C-344A-80A3-BAEC25E46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C6937-A775-E44F-BFC9-AD3ACE50E7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00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28A258-6777-8F46-ADE2-DAB494C89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57366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E5AD4-285C-1E44-9E92-7A9D229E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E97E31-CF5D-AF41-A422-8411A2B658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F5D02-0312-6A4A-B541-B2A7F7570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D06E185-79FA-1349-855A-2BC3CE768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C999703-5E7C-C34D-B156-45BD2D1C0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7ED92FC-6688-EB4C-87FF-7C43764B4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B243E3-AF69-6345-BF50-C11FEC4C7E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64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396A-F63F-7E49-8812-A3E76840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CEA53-86BB-F841-8C44-BD5BCCD6E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0B212-4346-1E40-ABD8-A0CB1419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EC575-C379-AB41-A682-959FE5B2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8C770-DA9C-0342-A984-C8720C64D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D1736B-2146-4B4D-A27E-B8E6E3A5D4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375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B0D1F5-4E33-5548-B60F-3A6315F841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30BDE-5AA4-1849-8900-A7B8640F51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0CB0C-DFEC-774C-A222-E554FD61D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02E01-DEE1-4148-BCFE-F4D7C6E3B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E4B02-8E0A-EC48-B1B3-5C2547F4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97B102-DE93-6344-8794-54F095E626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5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8847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 b="1" i="0">
                <a:solidFill>
                  <a:srgbClr val="FF0000"/>
                </a:solidFill>
                <a:latin typeface="Calibri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998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DD08-A91D-F340-BE57-66A5CF41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24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112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599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57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84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2F63E47-E0A2-3A4B-AB04-04CEE7B8E4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363" y="188913"/>
            <a:ext cx="84232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043D14F-13C2-5C45-B8E2-7F4AC9D5B8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0363" y="1034368"/>
            <a:ext cx="8386763" cy="53290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32B09C0-D40A-9140-874A-42860032D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7126" y="6489700"/>
            <a:ext cx="3667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defRPr/>
            </a:pPr>
            <a:fld id="{CBA2ACFD-63AF-8343-857A-FD91222F6CBF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‹#›</a:t>
            </a:fld>
            <a:endParaRPr lang="en-US" altLang="en-US" sz="1200" dirty="0">
              <a:solidFill>
                <a:srgbClr val="89898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marL="119063" indent="-119063"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Calibri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06E07"/>
        </a:buClr>
        <a:buSzPct val="60000"/>
        <a:buFont typeface="Wingdings 2" pitchFamily="2" charset="2"/>
        <a:buChar char="¢"/>
        <a:defRPr sz="24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 baseline="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EDD680B8-A515-4945-A5F5-45C68C890B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E396017F-A8DC-2E44-9077-E911E6237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021C1-E507-A943-B791-6BF9469BC2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EDE54-8E2C-874D-892A-E2642BFEA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1BDB9-DFC6-FB49-814A-B5943A238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9DE8750-D7AF-1C4A-A5A0-85F7F49622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2">
            <a:extLst>
              <a:ext uri="{FF2B5EF4-FFF2-40B4-BE49-F238E27FC236}">
                <a16:creationId xmlns:a16="http://schemas.microsoft.com/office/drawing/2014/main" id="{F8B1FADD-336E-3942-9E1E-6259D3742A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64746" y="1268760"/>
            <a:ext cx="7772400" cy="1470025"/>
          </a:xfrm>
        </p:spPr>
        <p:txBody>
          <a:bodyPr/>
          <a:lstStyle/>
          <a:p>
            <a:pPr marL="0" indent="0" algn="l"/>
            <a:r>
              <a:rPr lang="en-US" altLang="en-US" sz="2400" b="0" dirty="0"/>
              <a:t>CS441 Lecture: </a:t>
            </a:r>
            <a:br>
              <a:rPr lang="en-US" altLang="en-US" sz="3000" dirty="0">
                <a:solidFill>
                  <a:srgbClr val="0070C0"/>
                </a:solidFill>
              </a:rPr>
            </a:br>
            <a:r>
              <a:rPr lang="en-US" altLang="en-US" sz="3000" dirty="0">
                <a:solidFill>
                  <a:srgbClr val="0070C0"/>
                </a:solidFill>
              </a:rPr>
              <a:t>Mobile Applications and 5G technology – for Digital Transformation</a:t>
            </a:r>
            <a:endParaRPr lang="en-US" altLang="en-US" sz="3000" dirty="0">
              <a:solidFill>
                <a:srgbClr val="FF0000"/>
              </a:solidFill>
            </a:endParaRPr>
          </a:p>
        </p:txBody>
      </p:sp>
      <p:sp>
        <p:nvSpPr>
          <p:cNvPr id="5122" name="Subtitle 2">
            <a:extLst>
              <a:ext uri="{FF2B5EF4-FFF2-40B4-BE49-F238E27FC236}">
                <a16:creationId xmlns:a16="http://schemas.microsoft.com/office/drawing/2014/main" id="{EAD7D7ED-FF36-344E-9476-A56AA17B7A3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94290" y="4869160"/>
            <a:ext cx="7677492" cy="1752600"/>
          </a:xfrm>
        </p:spPr>
        <p:txBody>
          <a:bodyPr/>
          <a:lstStyle/>
          <a:p>
            <a:pPr algn="r"/>
            <a:r>
              <a:rPr lang="en-US" altLang="en-US" b="1" dirty="0"/>
              <a:t>Ravi Mittal</a:t>
            </a:r>
          </a:p>
          <a:p>
            <a:pPr algn="r"/>
            <a:r>
              <a:rPr lang="en-US" altLang="en-US" dirty="0" err="1"/>
              <a:t>ravi.mittal@iitgoa.ac.in</a:t>
            </a:r>
            <a:endParaRPr lang="en-US" altLang="en-US" dirty="0"/>
          </a:p>
          <a:p>
            <a:pPr algn="r"/>
            <a:r>
              <a:rPr lang="en-US" altLang="en-US" dirty="0"/>
              <a:t>Indian Institute of Technology, Goa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CCF956-2716-A745-8A6D-D15126690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70% of web traffic happens on a mobile device</a:t>
            </a:r>
          </a:p>
          <a:p>
            <a:r>
              <a:rPr lang="en-IN" dirty="0"/>
              <a:t>85% of all pages in the mobile search results are </a:t>
            </a:r>
            <a:r>
              <a:rPr lang="en-IN" dirty="0" err="1"/>
              <a:t>labeled</a:t>
            </a:r>
            <a:r>
              <a:rPr lang="en-IN" dirty="0"/>
              <a:t> as mobile-friendly</a:t>
            </a:r>
          </a:p>
          <a:p>
            <a:r>
              <a:rPr lang="en-IN" dirty="0"/>
              <a:t>Mobile data traffic around the world is projected to increase by 700% between 2016 and 2021</a:t>
            </a:r>
          </a:p>
          <a:p>
            <a:r>
              <a:rPr lang="en-IN" dirty="0"/>
              <a:t>Apps account for 89% of mobile media time, with the other 11% spent on websites</a:t>
            </a:r>
          </a:p>
          <a:p>
            <a:r>
              <a:rPr lang="en-IN" dirty="0"/>
              <a:t>More than 40% of online transactions are happening on mobile, as of 2017</a:t>
            </a:r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364212-BC9D-F146-8F5E-2F5B10FA4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Phone Statistics</a:t>
            </a:r>
          </a:p>
        </p:txBody>
      </p:sp>
    </p:spTree>
    <p:extLst>
      <p:ext uri="{BB962C8B-B14F-4D97-AF65-F5344CB8AC3E}">
        <p14:creationId xmlns:p14="http://schemas.microsoft.com/office/powerpoint/2010/main" val="79951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399684-DE60-C34C-91FC-46D47C6F4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Global mobile network data traffic and year-on-year growth (EB per month) </a:t>
            </a:r>
            <a:br>
              <a:rPr lang="en-IN" sz="2400" dirty="0"/>
            </a:b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7A61B-C926-FA43-8496-31DC87CD9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11102"/>
            <a:ext cx="7350787" cy="480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90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413D-8F47-D94C-87B8-286C589075F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Mobile Apps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09E8A-66DF-7D45-8805-B53DB4EE3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3354015"/>
            <a:ext cx="8386763" cy="3027735"/>
          </a:xfrm>
        </p:spPr>
        <p:txBody>
          <a:bodyPr/>
          <a:lstStyle/>
          <a:p>
            <a:r>
              <a:rPr lang="en-US" dirty="0"/>
              <a:t>Applications have contributed significantly to mobile phone’s popularity</a:t>
            </a:r>
          </a:p>
          <a:p>
            <a:r>
              <a:rPr lang="en-US" dirty="0"/>
              <a:t>One can do almost everything one does it on Computer</a:t>
            </a:r>
          </a:p>
          <a:p>
            <a:r>
              <a:rPr lang="en-US" dirty="0"/>
              <a:t>80-100 applications on each mobile</a:t>
            </a:r>
          </a:p>
        </p:txBody>
      </p:sp>
      <p:pic>
        <p:nvPicPr>
          <p:cNvPr id="10242" name="Picture 2" descr="person holding black iphone 5">
            <a:extLst>
              <a:ext uri="{FF2B5EF4-FFF2-40B4-BE49-F238E27FC236}">
                <a16:creationId xmlns:a16="http://schemas.microsoft.com/office/drawing/2014/main" id="{A74A3115-016E-9D4D-A727-9F740FC35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96752"/>
            <a:ext cx="2865236" cy="191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382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05810-23AC-CA4C-8521-C07CC406B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 Downloads</a:t>
            </a:r>
          </a:p>
        </p:txBody>
      </p:sp>
      <p:pic>
        <p:nvPicPr>
          <p:cNvPr id="4" name="Picture 2" descr="mobile app downloads stats">
            <a:extLst>
              <a:ext uri="{FF2B5EF4-FFF2-40B4-BE49-F238E27FC236}">
                <a16:creationId xmlns:a16="http://schemas.microsoft.com/office/drawing/2014/main" id="{0765236E-414B-514E-93C3-0E1A69E92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939800"/>
            <a:ext cx="8128000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88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US digital transformation market stats">
            <a:extLst>
              <a:ext uri="{FF2B5EF4-FFF2-40B4-BE49-F238E27FC236}">
                <a16:creationId xmlns:a16="http://schemas.microsoft.com/office/drawing/2014/main" id="{72A1DA3D-BB2C-F049-B57B-34CCC438C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091440"/>
            <a:ext cx="7880424" cy="482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438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48-D20B-7F42-A979-304FD459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276872"/>
            <a:ext cx="7772400" cy="1470025"/>
          </a:xfrm>
        </p:spPr>
        <p:txBody>
          <a:bodyPr/>
          <a:lstStyle/>
          <a:p>
            <a:r>
              <a:rPr lang="en-US" sz="4000" dirty="0">
                <a:latin typeface="+mj-lt"/>
                <a:ea typeface="Ayuthaya" pitchFamily="2" charset="-34"/>
                <a:cs typeface="Ayuthaya" pitchFamily="2" charset="-34"/>
              </a:rPr>
              <a:t>Mobile Applications</a:t>
            </a:r>
          </a:p>
        </p:txBody>
      </p:sp>
    </p:spTree>
    <p:extLst>
      <p:ext uri="{BB962C8B-B14F-4D97-AF65-F5344CB8AC3E}">
        <p14:creationId xmlns:p14="http://schemas.microsoft.com/office/powerpoint/2010/main" val="2028126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1C9883-1303-0043-987C-921A60732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034368"/>
            <a:ext cx="8386763" cy="5329014"/>
          </a:xfrm>
        </p:spPr>
        <p:txBody>
          <a:bodyPr/>
          <a:lstStyle/>
          <a:p>
            <a:r>
              <a:rPr lang="en-US" dirty="0"/>
              <a:t>Anyone individual or corporates can develop applications that can be used in a unique way by any number of users at any place</a:t>
            </a:r>
          </a:p>
          <a:p>
            <a:r>
              <a:rPr lang="en-US" dirty="0"/>
              <a:t>A mobile platform has </a:t>
            </a:r>
          </a:p>
          <a:p>
            <a:pPr lvl="1"/>
            <a:r>
              <a:rPr lang="en-US" dirty="0"/>
              <a:t>Computing power</a:t>
            </a:r>
          </a:p>
          <a:p>
            <a:pPr lvl="1"/>
            <a:r>
              <a:rPr lang="en-US" dirty="0"/>
              <a:t>Internet Connectivity over </a:t>
            </a:r>
            <a:r>
              <a:rPr lang="en-US" dirty="0" err="1"/>
              <a:t>WiFi</a:t>
            </a:r>
            <a:r>
              <a:rPr lang="en-US" dirty="0"/>
              <a:t> / Cellular</a:t>
            </a:r>
          </a:p>
          <a:p>
            <a:pPr lvl="1"/>
            <a:r>
              <a:rPr lang="en-US" dirty="0"/>
              <a:t>Sensors</a:t>
            </a:r>
          </a:p>
          <a:p>
            <a:pPr lvl="1"/>
            <a:r>
              <a:rPr lang="en-US" dirty="0"/>
              <a:t>Location awareness</a:t>
            </a:r>
          </a:p>
          <a:p>
            <a:pPr lvl="1"/>
            <a:r>
              <a:rPr lang="en-US" dirty="0"/>
              <a:t>Camera, I/O </a:t>
            </a:r>
          </a:p>
          <a:p>
            <a:pPr lvl="1"/>
            <a:r>
              <a:rPr lang="en-US" dirty="0"/>
              <a:t>Storage </a:t>
            </a:r>
          </a:p>
          <a:p>
            <a:pPr lvl="1"/>
            <a:r>
              <a:rPr lang="en-US" dirty="0"/>
              <a:t>Graphics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41E67B-5341-9F4D-BEB9-C59E717FC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Supports Millions of Applications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0928B06-A47E-334C-BA9A-DC9729B144DD}"/>
              </a:ext>
            </a:extLst>
          </p:cNvPr>
          <p:cNvSpPr/>
          <p:nvPr/>
        </p:nvSpPr>
        <p:spPr bwMode="auto">
          <a:xfrm>
            <a:off x="683568" y="5589240"/>
            <a:ext cx="648072" cy="342094"/>
          </a:xfrm>
          <a:prstGeom prst="rightArrow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2571CD-8F0C-6D46-8982-3530C22898E4}"/>
              </a:ext>
            </a:extLst>
          </p:cNvPr>
          <p:cNvSpPr txBox="1"/>
          <p:nvPr/>
        </p:nvSpPr>
        <p:spPr>
          <a:xfrm>
            <a:off x="1678436" y="5572327"/>
            <a:ext cx="4166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Leads to 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556563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B5C40-5BB3-1744-A917-D118A1BB9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</a:rPr>
              <a:t>What are the total number of Mobile Applications in the world today?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C00000"/>
                </a:solidFill>
              </a:rPr>
              <a:t>0.1 Million (1 lakh)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C00000"/>
                </a:solidFill>
              </a:rPr>
              <a:t>1 Million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C00000"/>
                </a:solidFill>
              </a:rPr>
              <a:t>4 Million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C00000"/>
                </a:solidFill>
              </a:rPr>
              <a:t>9 Million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C00000"/>
                </a:solidFill>
              </a:rPr>
              <a:t>100 Million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561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B5C40-5BB3-1744-A917-D118A1BB9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</a:rPr>
              <a:t>What are the total number of Mobile Applications in the world today?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C00000"/>
                </a:solidFill>
              </a:rPr>
              <a:t>0.1 Million (1 lakh)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C00000"/>
                </a:solidFill>
              </a:rPr>
              <a:t>1 Million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C00000"/>
                </a:solidFill>
              </a:rPr>
              <a:t>4 Million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rgbClr val="C00000"/>
                </a:solidFill>
              </a:rPr>
              <a:t>9 Million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C00000"/>
                </a:solidFill>
              </a:rPr>
              <a:t>100 Million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8D9220-A61C-0043-8B84-A210516E1093}"/>
              </a:ext>
            </a:extLst>
          </p:cNvPr>
          <p:cNvSpPr/>
          <p:nvPr/>
        </p:nvSpPr>
        <p:spPr bwMode="auto">
          <a:xfrm>
            <a:off x="899592" y="3933056"/>
            <a:ext cx="1728192" cy="504056"/>
          </a:xfrm>
          <a:prstGeom prst="rect">
            <a:avLst/>
          </a:prstGeom>
          <a:noFill/>
          <a:ln w="2540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EBFB9F-D820-B241-B946-0FAEA6816E07}"/>
              </a:ext>
            </a:extLst>
          </p:cNvPr>
          <p:cNvSpPr txBox="1"/>
          <p:nvPr/>
        </p:nvSpPr>
        <p:spPr>
          <a:xfrm>
            <a:off x="611560" y="5661248"/>
            <a:ext cx="7803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libri" pitchFamily="34" charset="0"/>
              </a:rPr>
              <a:t>Mobile Applications are there for almost every requirement</a:t>
            </a:r>
          </a:p>
        </p:txBody>
      </p:sp>
    </p:spTree>
    <p:extLst>
      <p:ext uri="{BB962C8B-B14F-4D97-AF65-F5344CB8AC3E}">
        <p14:creationId xmlns:p14="http://schemas.microsoft.com/office/powerpoint/2010/main" val="1703421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3D90B-BCEE-5447-BBED-FDD46115FE0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400" dirty="0">
                <a:solidFill>
                  <a:srgbClr val="FF00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What has contributed to Mobile App growth?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B6219-CD0D-D44A-82C0-C07570B97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Convenience – Makes life easier</a:t>
            </a:r>
          </a:p>
          <a:p>
            <a:pPr lvl="1"/>
            <a:r>
              <a:rPr lang="en-US" dirty="0"/>
              <a:t>24*7 business, shopping</a:t>
            </a:r>
          </a:p>
          <a:p>
            <a:r>
              <a:rPr lang="en-US" dirty="0"/>
              <a:t>Increased Productivity</a:t>
            </a:r>
          </a:p>
          <a:p>
            <a:r>
              <a:rPr lang="en-US" dirty="0"/>
              <a:t>Communication and Engagement</a:t>
            </a:r>
          </a:p>
          <a:p>
            <a:r>
              <a:rPr lang="en-US" dirty="0"/>
              <a:t>People are spending time on Mobile (Addiction) </a:t>
            </a:r>
          </a:p>
          <a:p>
            <a:pPr lvl="1"/>
            <a:r>
              <a:rPr lang="en-IN" dirty="0"/>
              <a:t>An average user checks his/her mobile phone in every eighteen minutes</a:t>
            </a:r>
          </a:p>
          <a:p>
            <a:r>
              <a:rPr lang="en-IN" dirty="0"/>
              <a:t>Entertainment and Fun</a:t>
            </a:r>
          </a:p>
          <a:p>
            <a:pPr lvl="1"/>
            <a:r>
              <a:rPr lang="en-IN" dirty="0"/>
              <a:t>Mobile TV</a:t>
            </a:r>
          </a:p>
          <a:p>
            <a:pPr lvl="1"/>
            <a:r>
              <a:rPr lang="en-IN" dirty="0"/>
              <a:t>Live streaming</a:t>
            </a:r>
          </a:p>
          <a:p>
            <a:pPr lvl="1"/>
            <a:r>
              <a:rPr lang="en-IN" dirty="0"/>
              <a:t>Chatting</a:t>
            </a:r>
          </a:p>
          <a:p>
            <a:pPr lvl="1"/>
            <a:r>
              <a:rPr lang="en-IN" dirty="0"/>
              <a:t>Social Media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Technology behind its popularity: The Internet, www, Cloud</a:t>
            </a:r>
          </a:p>
        </p:txBody>
      </p:sp>
    </p:spTree>
    <p:extLst>
      <p:ext uri="{BB962C8B-B14F-4D97-AF65-F5344CB8AC3E}">
        <p14:creationId xmlns:p14="http://schemas.microsoft.com/office/powerpoint/2010/main" val="2359451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09336D-322C-6E41-BCD8-2A3C62C74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61" y="188640"/>
            <a:ext cx="8215687" cy="76200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2399D2-4FC8-6245-A5A4-EC82EB9DD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phone – Its role in personal and professional life</a:t>
            </a:r>
          </a:p>
          <a:p>
            <a:r>
              <a:rPr lang="en-US" dirty="0"/>
              <a:t>Mobile Applications</a:t>
            </a:r>
          </a:p>
          <a:p>
            <a:r>
              <a:rPr lang="en-US" dirty="0"/>
              <a:t>Mobile Phones and Digital Transformation</a:t>
            </a:r>
          </a:p>
          <a:p>
            <a:r>
              <a:rPr lang="en-US" dirty="0"/>
              <a:t>5G Mobile Technology and 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587773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48-D20B-7F42-A979-304FD459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276872"/>
            <a:ext cx="7772400" cy="1470025"/>
          </a:xfrm>
        </p:spPr>
        <p:txBody>
          <a:bodyPr/>
          <a:lstStyle/>
          <a:p>
            <a:r>
              <a:rPr lang="en-US" sz="4000" dirty="0">
                <a:latin typeface="+mj-lt"/>
                <a:ea typeface="Ayuthaya" pitchFamily="2" charset="-34"/>
                <a:cs typeface="Ayuthaya" pitchFamily="2" charset="-34"/>
              </a:rPr>
              <a:t>Mobile Phones and 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814790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85E79B-9171-1C47-99E9-58FC2B1F1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57% of the digital media use comes in through apps</a:t>
            </a:r>
          </a:p>
          <a:p>
            <a:r>
              <a:rPr lang="en-IN" dirty="0"/>
              <a:t>An average smartphone user has over 80 apps out of which they use 40 apps every month</a:t>
            </a:r>
          </a:p>
          <a:p>
            <a:r>
              <a:rPr lang="en-IN" dirty="0"/>
              <a:t>21% of millennials visit a mobile application 50+ times everyday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5DC2A8-C8C5-5B49-BAAF-57888D0D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 as a driver for 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636192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5622B-CE5D-0849-9C0A-CADDC097F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freedom to interact with the organization, as </a:t>
            </a:r>
          </a:p>
          <a:p>
            <a:pPr lvl="1"/>
            <a:r>
              <a:rPr lang="en-US" dirty="0"/>
              <a:t>A Customer</a:t>
            </a:r>
          </a:p>
          <a:p>
            <a:pPr lvl="1"/>
            <a:r>
              <a:rPr lang="en-US" dirty="0"/>
              <a:t>An Employee</a:t>
            </a:r>
          </a:p>
          <a:p>
            <a:r>
              <a:rPr lang="en-US" dirty="0"/>
              <a:t>Mobile App makes it easy for your customers to </a:t>
            </a:r>
          </a:p>
          <a:p>
            <a:pPr lvl="1"/>
            <a:r>
              <a:rPr lang="en-US" dirty="0"/>
              <a:t>Learn about your organization, Services offered and products</a:t>
            </a:r>
          </a:p>
          <a:p>
            <a:pPr lvl="1"/>
            <a:r>
              <a:rPr lang="en-US" dirty="0"/>
              <a:t>Interact with you</a:t>
            </a:r>
          </a:p>
          <a:p>
            <a:pPr lvl="1"/>
            <a:r>
              <a:rPr lang="en-US" dirty="0"/>
              <a:t>Place orders and make payments</a:t>
            </a:r>
          </a:p>
          <a:p>
            <a:pPr lvl="1"/>
            <a:r>
              <a:rPr lang="en-US" dirty="0"/>
              <a:t>Receive communications with about new offerings (marketing)</a:t>
            </a:r>
          </a:p>
          <a:p>
            <a:r>
              <a:rPr lang="en-US" dirty="0"/>
              <a:t>Mobile and Mobile Apps enhances employee’s productivity</a:t>
            </a:r>
          </a:p>
          <a:p>
            <a:pPr lvl="1"/>
            <a:r>
              <a:rPr lang="en-US" dirty="0"/>
              <a:t>Any place, any time – transactions and communication in real time</a:t>
            </a:r>
          </a:p>
          <a:p>
            <a:r>
              <a:rPr lang="en-IN" dirty="0"/>
              <a:t>Mobile increases the speed and volume of interactions between a company and its customers</a:t>
            </a:r>
          </a:p>
          <a:p>
            <a:pPr lvl="1"/>
            <a:r>
              <a:rPr lang="en-IN" dirty="0"/>
              <a:t>Easy access to customer data </a:t>
            </a:r>
          </a:p>
          <a:p>
            <a:pPr lvl="1"/>
            <a:r>
              <a:rPr lang="en-IN" dirty="0"/>
              <a:t>Valuable insight into customer’s choices and preferences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F1D32D-CD92-614E-88F6-65798E156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as a catalyst in 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148181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E5622B-CE5D-0849-9C0A-CADDC097F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in the number of customers </a:t>
            </a:r>
            <a:r>
              <a:rPr lang="en-US" dirty="0">
                <a:sym typeface="Wingdings" pitchFamily="2" charset="2"/>
              </a:rPr>
              <a:t> Business Growth</a:t>
            </a:r>
            <a:endParaRPr lang="en-US" dirty="0"/>
          </a:p>
          <a:p>
            <a:r>
              <a:rPr lang="en-US" dirty="0"/>
              <a:t>Location sensitive marketing</a:t>
            </a:r>
          </a:p>
          <a:p>
            <a:pPr lvl="1"/>
            <a:r>
              <a:rPr lang="en-US" dirty="0"/>
              <a:t>Mobile location feature provides customer’s location</a:t>
            </a:r>
          </a:p>
          <a:p>
            <a:r>
              <a:rPr lang="en-US" dirty="0"/>
              <a:t> Improved operation</a:t>
            </a:r>
          </a:p>
          <a:p>
            <a:r>
              <a:rPr lang="en-US" dirty="0"/>
              <a:t>Better customer experience </a:t>
            </a:r>
          </a:p>
          <a:p>
            <a:r>
              <a:rPr lang="en-US" dirty="0"/>
              <a:t>Customer Relationship building</a:t>
            </a:r>
          </a:p>
          <a:p>
            <a:r>
              <a:rPr lang="en-US" dirty="0"/>
              <a:t>Brand Building</a:t>
            </a:r>
          </a:p>
          <a:p>
            <a:r>
              <a:rPr lang="en-US" dirty="0"/>
              <a:t>Mobile Advertisements </a:t>
            </a:r>
          </a:p>
          <a:p>
            <a:pPr lvl="1"/>
            <a:r>
              <a:rPr lang="en-US" dirty="0"/>
              <a:t>Over social media sites, Messaging Applications, Push Notifications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F1D32D-CD92-614E-88F6-65798E156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as a catalyst in 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382068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48-D20B-7F42-A979-304FD459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276872"/>
            <a:ext cx="7772400" cy="1470025"/>
          </a:xfrm>
        </p:spPr>
        <p:txBody>
          <a:bodyPr/>
          <a:lstStyle/>
          <a:p>
            <a:r>
              <a:rPr lang="en-US" sz="4000" dirty="0">
                <a:latin typeface="+mj-lt"/>
                <a:ea typeface="Ayuthaya" pitchFamily="2" charset="-34"/>
                <a:cs typeface="Ayuthaya" pitchFamily="2" charset="-34"/>
              </a:rPr>
              <a:t>5G Mobile Technology and 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907784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FC98B2-9ECE-CE4D-9F11-2185658EE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332656"/>
            <a:ext cx="8423275" cy="719137"/>
          </a:xfrm>
        </p:spPr>
        <p:txBody>
          <a:bodyPr/>
          <a:lstStyle/>
          <a:p>
            <a:r>
              <a:rPr lang="en-IN" dirty="0"/>
              <a:t>Mobile subscriptions by technology (billion) </a:t>
            </a:r>
            <a:br>
              <a:rPr lang="en-IN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600F3-7DE2-734C-BB48-09A5BD339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551"/>
            <a:ext cx="8783638" cy="4410897"/>
          </a:xfrm>
          <a:prstGeom prst="rect">
            <a:avLst/>
          </a:prstGeom>
        </p:spPr>
      </p:pic>
      <p:sp>
        <p:nvSpPr>
          <p:cNvPr id="5" name="Google Shape;601;g5ce8b99149_0_339">
            <a:extLst>
              <a:ext uri="{FF2B5EF4-FFF2-40B4-BE49-F238E27FC236}">
                <a16:creationId xmlns:a16="http://schemas.microsoft.com/office/drawing/2014/main" id="{27D4089A-3798-CC41-AF77-70D619B51AFF}"/>
              </a:ext>
            </a:extLst>
          </p:cNvPr>
          <p:cNvSpPr txBox="1">
            <a:spLocks/>
          </p:cNvSpPr>
          <p:nvPr/>
        </p:nvSpPr>
        <p:spPr>
          <a:xfrm>
            <a:off x="31924" y="6446399"/>
            <a:ext cx="5476180" cy="45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Ref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: Ericsson Mobility Report, Nov 2020, Mobile Subscription  Outlook </a:t>
            </a:r>
          </a:p>
        </p:txBody>
      </p:sp>
    </p:spTree>
    <p:extLst>
      <p:ext uri="{BB962C8B-B14F-4D97-AF65-F5344CB8AC3E}">
        <p14:creationId xmlns:p14="http://schemas.microsoft.com/office/powerpoint/2010/main" val="1092650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88E534-441D-E641-816E-DBA8C833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– Three key 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94A04-68DC-0744-B2FA-71EB78518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6" y="1844824"/>
            <a:ext cx="8316416" cy="30433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D28320-B44D-7E4D-B7E6-50BB94013289}"/>
              </a:ext>
            </a:extLst>
          </p:cNvPr>
          <p:cNvSpPr txBox="1"/>
          <p:nvPr/>
        </p:nvSpPr>
        <p:spPr>
          <a:xfrm>
            <a:off x="360363" y="5594129"/>
            <a:ext cx="8309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Note that Voice over IP calls have approximately 150 </a:t>
            </a:r>
            <a:r>
              <a:rPr lang="en-US" dirty="0" err="1">
                <a:latin typeface="Calibri" pitchFamily="34" charset="0"/>
              </a:rPr>
              <a:t>ms</a:t>
            </a:r>
            <a:r>
              <a:rPr lang="en-US" dirty="0">
                <a:latin typeface="Calibri" pitchFamily="34" charset="0"/>
              </a:rPr>
              <a:t> latency</a:t>
            </a:r>
          </a:p>
        </p:txBody>
      </p:sp>
    </p:spTree>
    <p:extLst>
      <p:ext uri="{BB962C8B-B14F-4D97-AF65-F5344CB8AC3E}">
        <p14:creationId xmlns:p14="http://schemas.microsoft.com/office/powerpoint/2010/main" val="1985277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1FB7CC-D2A5-C749-8D9F-01B9FA1297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7544" y="188640"/>
            <a:ext cx="8223250" cy="669925"/>
          </a:xfrm>
        </p:spPr>
        <p:txBody>
          <a:bodyPr>
            <a:normAutofit/>
          </a:bodyPr>
          <a:lstStyle/>
          <a:p>
            <a:r>
              <a:rPr lang="en-US" b="0" kern="0" dirty="0">
                <a:latin typeface="+mn-lt"/>
                <a:ea typeface="ＭＳ Ｐゴシック" charset="0"/>
              </a:rPr>
              <a:t>On to 5G</a:t>
            </a:r>
          </a:p>
        </p:txBody>
      </p:sp>
      <p:sp>
        <p:nvSpPr>
          <p:cNvPr id="367" name="Rectangle 4">
            <a:extLst>
              <a:ext uri="{FF2B5EF4-FFF2-40B4-BE49-F238E27FC236}">
                <a16:creationId xmlns:a16="http://schemas.microsoft.com/office/drawing/2014/main" id="{88FFA6EA-DE94-B64C-8876-D4415A8CC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1003300"/>
            <a:ext cx="8208912" cy="501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ct val="20000"/>
              </a:spcBef>
              <a:buClr>
                <a:srgbClr val="F06E07"/>
              </a:buClr>
              <a:buSzPct val="60000"/>
              <a:buFont typeface="Wingdings 2" pitchFamily="2" charset="2"/>
              <a:buChar char="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Speed: </a:t>
            </a:r>
            <a:r>
              <a:rPr lang="en-US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Upto</a:t>
            </a: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Gbps </a:t>
            </a: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data rate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Millimeter wave frequencies: much higher data rates, but over shorter distances</a:t>
            </a:r>
          </a:p>
          <a:p>
            <a:pPr marL="1143000" lvl="2" indent="-228600" eaLnBrk="1" hangingPunct="1"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§"/>
            </a:pPr>
            <a:r>
              <a:rPr lang="en-US" sz="1800" b="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Pico-cells: cells diameters: 10-100 m</a:t>
            </a:r>
          </a:p>
          <a:p>
            <a:pPr marL="1143000" lvl="2" indent="-228600" eaLnBrk="1" hangingPunct="1"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§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massive, dense deployment of new base stations required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06E07"/>
              </a:buClr>
              <a:buSzPct val="60000"/>
              <a:buFont typeface="Wingdings 2" pitchFamily="2" charset="2"/>
              <a:buChar char="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Latency: </a:t>
            </a:r>
            <a:r>
              <a:rPr lang="en-US" sz="20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1-Millisecond latency 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06E07"/>
              </a:buClr>
              <a:buSzPct val="60000"/>
              <a:buFont typeface="Wingdings 2" pitchFamily="2" charset="2"/>
              <a:buChar char="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Network Capacity: </a:t>
            </a:r>
            <a:r>
              <a:rPr lang="en-US" sz="20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100x increase in traffic capacity over 4G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</a:pPr>
            <a:r>
              <a:rPr lang="en-I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 million nodes per Km</a:t>
            </a:r>
            <a:r>
              <a:rPr lang="en-IN" sz="1800" b="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F06E07"/>
              </a:buClr>
              <a:buSzPct val="60000"/>
              <a:buFont typeface="Wingdings 2" pitchFamily="2" charset="2"/>
              <a:buChar char="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Ultra High Reliability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</a:pPr>
            <a:r>
              <a:rPr lang="en-US" sz="18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out of 100 Million packet loss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06E07"/>
              </a:buClr>
              <a:buSzPct val="60000"/>
              <a:buFont typeface="Wingdings 2" pitchFamily="2" charset="2"/>
              <a:buChar char="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Mobility: Should work on </a:t>
            </a:r>
            <a:r>
              <a:rPr lang="en-US" sz="20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500 Km/hour Railway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06E07"/>
              </a:buClr>
              <a:buSzPct val="60000"/>
              <a:buFont typeface="Wingdings 2" pitchFamily="2" charset="2"/>
              <a:buChar char="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Low energy consumption </a:t>
            </a: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High battery life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06E07"/>
              </a:buClr>
              <a:buSzPct val="60000"/>
              <a:buFont typeface="Wingdings 2" pitchFamily="2" charset="2"/>
              <a:buChar char="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Strong Security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06E07"/>
              </a:buClr>
              <a:buSzPct val="60000"/>
              <a:buFont typeface="Wingdings 2" pitchFamily="2" charset="2"/>
              <a:buChar char="¢"/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Massive Connectivity for IoT</a:t>
            </a:r>
            <a:endParaRPr 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</a:pPr>
            <a:endParaRPr 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F06E07"/>
              </a:buClr>
              <a:buSzPct val="60000"/>
              <a:buFont typeface="Wingdings 2" pitchFamily="2" charset="2"/>
              <a:buChar char="¢"/>
            </a:pPr>
            <a:endParaRPr 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85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F1E25F-B54B-5042-8346-5324B11A9BD4}"/>
              </a:ext>
            </a:extLst>
          </p:cNvPr>
          <p:cNvSpPr/>
          <p:nvPr/>
        </p:nvSpPr>
        <p:spPr>
          <a:xfrm>
            <a:off x="107504" y="6453336"/>
            <a:ext cx="65725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b="0" dirty="0">
                <a:latin typeface="+mn-lt"/>
              </a:rPr>
              <a:t>https://</a:t>
            </a:r>
            <a:r>
              <a:rPr lang="en-IN" sz="1200" b="0" dirty="0" err="1">
                <a:latin typeface="+mn-lt"/>
              </a:rPr>
              <a:t>www.itu.int</a:t>
            </a:r>
            <a:r>
              <a:rPr lang="en-IN" sz="1200" b="0" dirty="0">
                <a:latin typeface="+mn-lt"/>
              </a:rPr>
              <a:t>/</a:t>
            </a:r>
            <a:r>
              <a:rPr lang="en-IN" sz="1200" b="0" dirty="0" err="1">
                <a:latin typeface="+mn-lt"/>
              </a:rPr>
              <a:t>dms_pubrec</a:t>
            </a:r>
            <a:r>
              <a:rPr lang="en-IN" sz="1200" b="0" dirty="0">
                <a:latin typeface="+mn-lt"/>
              </a:rPr>
              <a:t>/</a:t>
            </a:r>
            <a:r>
              <a:rPr lang="en-IN" sz="1200" b="0" dirty="0" err="1">
                <a:latin typeface="+mn-lt"/>
              </a:rPr>
              <a:t>itu</a:t>
            </a:r>
            <a:r>
              <a:rPr lang="en-IN" sz="1200" b="0" dirty="0">
                <a:latin typeface="+mn-lt"/>
              </a:rPr>
              <a:t>-r/rec/m/R-REC-M.2083-0-201509-I!!PDF-</a:t>
            </a:r>
            <a:r>
              <a:rPr lang="en-IN" sz="1200" b="0" dirty="0" err="1">
                <a:latin typeface="+mn-lt"/>
              </a:rPr>
              <a:t>E.pdf</a:t>
            </a:r>
            <a:endParaRPr lang="en-IN" sz="1200" b="0" dirty="0">
              <a:effectLst/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80F5EE-DE90-334E-B0F0-AEF308235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692696"/>
            <a:ext cx="7632700" cy="49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54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E2BE94-21BF-C34D-8769-3FC00CDBA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Massive Machine-to-Machine (M2M) communication</a:t>
            </a:r>
          </a:p>
          <a:p>
            <a:pPr lvl="1"/>
            <a:r>
              <a:rPr lang="en-US" dirty="0"/>
              <a:t>Support for billions of IoT devices</a:t>
            </a:r>
          </a:p>
          <a:p>
            <a:pPr lvl="1"/>
            <a:r>
              <a:rPr lang="en-US" dirty="0"/>
              <a:t>Ipv6 addressing will help this cause (</a:t>
            </a:r>
            <a:r>
              <a:rPr lang="en-US" dirty="0" err="1"/>
              <a:t>ie</a:t>
            </a:r>
            <a:r>
              <a:rPr lang="en-US" dirty="0"/>
              <a:t>. With 128 bit IP addresses)</a:t>
            </a:r>
          </a:p>
          <a:p>
            <a:r>
              <a:rPr lang="en-US" dirty="0"/>
              <a:t>Ultra Reliable low latency communication</a:t>
            </a:r>
          </a:p>
          <a:p>
            <a:pPr lvl="1"/>
            <a:r>
              <a:rPr lang="en-US" dirty="0"/>
              <a:t>Support for mission critical real-time communication </a:t>
            </a:r>
          </a:p>
          <a:p>
            <a:pPr lvl="2"/>
            <a:r>
              <a:rPr lang="en-US" dirty="0"/>
              <a:t>Safety systems</a:t>
            </a:r>
          </a:p>
          <a:p>
            <a:pPr lvl="2"/>
            <a:r>
              <a:rPr lang="en-US" dirty="0"/>
              <a:t>Autonomous Driving</a:t>
            </a:r>
          </a:p>
          <a:p>
            <a:pPr lvl="2"/>
            <a:r>
              <a:rPr lang="en-US" dirty="0"/>
              <a:t>Industrial Robotics </a:t>
            </a:r>
          </a:p>
          <a:p>
            <a:pPr lvl="2"/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Enhanced Mobile Network</a:t>
            </a:r>
          </a:p>
          <a:p>
            <a:pPr lvl="1"/>
            <a:r>
              <a:rPr lang="en-US" dirty="0"/>
              <a:t>High Data Speed</a:t>
            </a:r>
          </a:p>
          <a:p>
            <a:pPr lvl="1"/>
            <a:r>
              <a:rPr lang="en-IN" dirty="0"/>
              <a:t>Peak data rates up to 20 Gbps</a:t>
            </a: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5DD7CD-6B75-1048-A2C0-77A57504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use cases</a:t>
            </a:r>
          </a:p>
        </p:txBody>
      </p:sp>
    </p:spTree>
    <p:extLst>
      <p:ext uri="{BB962C8B-B14F-4D97-AF65-F5344CB8AC3E}">
        <p14:creationId xmlns:p14="http://schemas.microsoft.com/office/powerpoint/2010/main" val="3336343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C9164-D830-C647-BAF1-D50E488855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348880"/>
            <a:ext cx="7772400" cy="1470025"/>
          </a:xfrm>
        </p:spPr>
        <p:txBody>
          <a:bodyPr/>
          <a:lstStyle/>
          <a:p>
            <a:r>
              <a:rPr lang="en-US" dirty="0"/>
              <a:t>Mobile Phones – Very Important tool for our personal and professional lives</a:t>
            </a:r>
          </a:p>
        </p:txBody>
      </p:sp>
    </p:spTree>
    <p:extLst>
      <p:ext uri="{BB962C8B-B14F-4D97-AF65-F5344CB8AC3E}">
        <p14:creationId xmlns:p14="http://schemas.microsoft.com/office/powerpoint/2010/main" val="1783327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F675CE-AE3E-7A44-9B3E-8AD01BFEC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for mission critical real-time communication </a:t>
            </a:r>
          </a:p>
          <a:p>
            <a:pPr lvl="1"/>
            <a:r>
              <a:rPr lang="en-US" dirty="0"/>
              <a:t>Safety systems</a:t>
            </a:r>
          </a:p>
          <a:p>
            <a:pPr lvl="1"/>
            <a:r>
              <a:rPr lang="en-US" dirty="0"/>
              <a:t>Autonomous Driving</a:t>
            </a:r>
          </a:p>
          <a:p>
            <a:pPr lvl="1"/>
            <a:r>
              <a:rPr lang="en-US" dirty="0"/>
              <a:t>Industrial Robotics </a:t>
            </a:r>
          </a:p>
          <a:p>
            <a:pPr lvl="1"/>
            <a:r>
              <a:rPr lang="en-US" dirty="0"/>
              <a:t>Health care </a:t>
            </a:r>
          </a:p>
          <a:p>
            <a:pPr lvl="2"/>
            <a:r>
              <a:rPr lang="en-US" dirty="0"/>
              <a:t>Remote health care solutions, Remote robotic surgery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07862E-70F4-4E45-BE34-FBA84128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based on: Ultra High Reliability </a:t>
            </a:r>
          </a:p>
        </p:txBody>
      </p:sp>
    </p:spTree>
    <p:extLst>
      <p:ext uri="{BB962C8B-B14F-4D97-AF65-F5344CB8AC3E}">
        <p14:creationId xmlns:p14="http://schemas.microsoft.com/office/powerpoint/2010/main" val="2200174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C640A8-E5EC-2D47-8335-E039698CC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Real-time systems </a:t>
            </a:r>
          </a:p>
          <a:p>
            <a:pPr lvl="1"/>
            <a:r>
              <a:rPr lang="en-US" dirty="0"/>
              <a:t>Bounded delays, low delays</a:t>
            </a:r>
          </a:p>
          <a:p>
            <a:r>
              <a:rPr lang="en-US" dirty="0"/>
              <a:t>5G communication allows low and bounded delays</a:t>
            </a:r>
          </a:p>
          <a:p>
            <a:r>
              <a:rPr lang="en-US" dirty="0"/>
              <a:t>5G can be used in any real-time system </a:t>
            </a:r>
          </a:p>
          <a:p>
            <a:pPr lvl="1"/>
            <a:r>
              <a:rPr lang="en-US" dirty="0" err="1"/>
              <a:t>Eg.</a:t>
            </a:r>
            <a:r>
              <a:rPr lang="en-US" dirty="0"/>
              <a:t> Remote train, flight, drone control</a:t>
            </a:r>
          </a:p>
          <a:p>
            <a:pPr lvl="1"/>
            <a:r>
              <a:rPr lang="en-US" dirty="0"/>
              <a:t>Automated factory remote control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A08CEF-963F-A141-A28F-CF142F7B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in Real-time systems</a:t>
            </a:r>
          </a:p>
        </p:txBody>
      </p:sp>
    </p:spTree>
    <p:extLst>
      <p:ext uri="{BB962C8B-B14F-4D97-AF65-F5344CB8AC3E}">
        <p14:creationId xmlns:p14="http://schemas.microsoft.com/office/powerpoint/2010/main" val="1583575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547082-5A33-CE43-B2AF-D114B1A02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remote care solutions</a:t>
            </a:r>
          </a:p>
          <a:p>
            <a:r>
              <a:rPr lang="en-US" dirty="0"/>
              <a:t>Extended reachability to any patent in remote places</a:t>
            </a:r>
          </a:p>
          <a:p>
            <a:pPr lvl="1"/>
            <a:r>
              <a:rPr lang="en-US" dirty="0"/>
              <a:t>Video conferencing </a:t>
            </a:r>
          </a:p>
          <a:p>
            <a:pPr lvl="1"/>
            <a:r>
              <a:rPr lang="en-US" dirty="0"/>
              <a:t>Remote consultation with doctors</a:t>
            </a:r>
          </a:p>
          <a:p>
            <a:pPr lvl="1"/>
            <a:r>
              <a:rPr lang="en-US" dirty="0"/>
              <a:t>Elderly patient’s health monitoring in real-time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ADE542-52CA-5E48-B815-5A34A683B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in Healthcare</a:t>
            </a:r>
          </a:p>
        </p:txBody>
      </p:sp>
    </p:spTree>
    <p:extLst>
      <p:ext uri="{BB962C8B-B14F-4D97-AF65-F5344CB8AC3E}">
        <p14:creationId xmlns:p14="http://schemas.microsoft.com/office/powerpoint/2010/main" val="4147416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2E5AF6-4DA0-B442-BFD6-CC794C25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Smart manufacturing </a:t>
            </a:r>
          </a:p>
          <a:p>
            <a:pPr lvl="1"/>
            <a:r>
              <a:rPr lang="en-US" dirty="0"/>
              <a:t>Modern factories are becoming automated with </a:t>
            </a:r>
          </a:p>
          <a:p>
            <a:pPr lvl="2"/>
            <a:r>
              <a:rPr lang="en-US" dirty="0"/>
              <a:t>Robots and Advanced Machines</a:t>
            </a:r>
          </a:p>
          <a:p>
            <a:pPr lvl="1"/>
            <a:r>
              <a:rPr lang="en-US" dirty="0"/>
              <a:t>Array of sensors connected to high powered Analytics Engine</a:t>
            </a:r>
          </a:p>
          <a:p>
            <a:r>
              <a:rPr lang="en-US" dirty="0"/>
              <a:t>Production Optimization</a:t>
            </a:r>
          </a:p>
          <a:p>
            <a:pPr lvl="1"/>
            <a:r>
              <a:rPr lang="en-US" dirty="0"/>
              <a:t>Capturing real-time data on machines, inventory and production</a:t>
            </a:r>
          </a:p>
          <a:p>
            <a:pPr lvl="2"/>
            <a:r>
              <a:rPr lang="en-US" dirty="0"/>
              <a:t>Optimize flow, sequencing, and productivity</a:t>
            </a:r>
          </a:p>
          <a:p>
            <a:r>
              <a:rPr lang="en-US" dirty="0"/>
              <a:t>Modular Factory</a:t>
            </a:r>
          </a:p>
          <a:p>
            <a:pPr lvl="1"/>
            <a:r>
              <a:rPr lang="en-US" dirty="0"/>
              <a:t>Tools and Robots can be repurposed quickly – mass customization and manufacturing on demand</a:t>
            </a:r>
          </a:p>
          <a:p>
            <a:pPr lvl="1"/>
            <a:r>
              <a:rPr lang="en-US" dirty="0"/>
              <a:t>Use of 5G’s potential density, speed, low latency</a:t>
            </a:r>
          </a:p>
          <a:p>
            <a:r>
              <a:rPr lang="en-US" dirty="0"/>
              <a:t>5G eliminates need for wired connectivity</a:t>
            </a:r>
          </a:p>
          <a:p>
            <a:pPr lvl="1"/>
            <a:r>
              <a:rPr lang="en-US" dirty="0"/>
              <a:t>Higher Flexibility</a:t>
            </a:r>
          </a:p>
          <a:p>
            <a:pPr lvl="1"/>
            <a:r>
              <a:rPr lang="en-US" dirty="0"/>
              <a:t>Higher connectivity – Just connect anything</a:t>
            </a:r>
          </a:p>
          <a:p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2B58C5-AC15-CC4E-B0C7-E2717BCCD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in Manufacturing</a:t>
            </a:r>
          </a:p>
        </p:txBody>
      </p:sp>
    </p:spTree>
    <p:extLst>
      <p:ext uri="{BB962C8B-B14F-4D97-AF65-F5344CB8AC3E}">
        <p14:creationId xmlns:p14="http://schemas.microsoft.com/office/powerpoint/2010/main" val="2362348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73EB8C-8A50-D64F-92C4-3D7125630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Supply Chain Integration</a:t>
            </a:r>
          </a:p>
          <a:p>
            <a:pPr lvl="1"/>
            <a:r>
              <a:rPr lang="en-US" dirty="0"/>
              <a:t>Use of 5G – results into </a:t>
            </a:r>
            <a:r>
              <a:rPr lang="en-IN" dirty="0"/>
              <a:t>fast, automatic replenishment of parts and supplies </a:t>
            </a:r>
            <a:r>
              <a:rPr lang="en-IN" dirty="0">
                <a:sym typeface="Wingdings" pitchFamily="2" charset="2"/>
              </a:rPr>
              <a:t> </a:t>
            </a:r>
            <a:r>
              <a:rPr lang="en-IN" dirty="0"/>
              <a:t>decreases delays and scales efficiency</a:t>
            </a:r>
          </a:p>
          <a:p>
            <a:r>
              <a:rPr lang="en-IN" dirty="0"/>
              <a:t>Preventive Maintenance</a:t>
            </a:r>
          </a:p>
          <a:p>
            <a:pPr lvl="1"/>
            <a:r>
              <a:rPr lang="en-IN" dirty="0"/>
              <a:t>Denser arrays of sensors allow companies to monitor the status of equipment more closely</a:t>
            </a:r>
          </a:p>
          <a:p>
            <a:r>
              <a:rPr lang="en-IN" dirty="0"/>
              <a:t>Safety</a:t>
            </a:r>
          </a:p>
          <a:p>
            <a:pPr lvl="1"/>
            <a:r>
              <a:rPr lang="en-IN" dirty="0"/>
              <a:t>Safer manufacturing environment with use of a wide array of sensors, enablement of instantaneous response</a:t>
            </a:r>
          </a:p>
          <a:p>
            <a:pPr lvl="1"/>
            <a:r>
              <a:rPr lang="en-IN" dirty="0"/>
              <a:t>Fewer people are needed on shop floor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AA2BB9-CB6E-2D49-A8E2-8B7FEA95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in Manufacturing</a:t>
            </a:r>
          </a:p>
        </p:txBody>
      </p:sp>
    </p:spTree>
    <p:extLst>
      <p:ext uri="{BB962C8B-B14F-4D97-AF65-F5344CB8AC3E}">
        <p14:creationId xmlns:p14="http://schemas.microsoft.com/office/powerpoint/2010/main" val="763752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85F6FC-80A0-844E-B268-F16BE14EB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 driving cars will require bandwidth between 3 to 40 </a:t>
            </a:r>
            <a:r>
              <a:rPr lang="en-US" dirty="0" err="1"/>
              <a:t>Gbits</a:t>
            </a:r>
            <a:r>
              <a:rPr lang="en-US" dirty="0"/>
              <a:t>/second</a:t>
            </a:r>
          </a:p>
          <a:p>
            <a:pPr lvl="1"/>
            <a:r>
              <a:rPr lang="en-US" dirty="0"/>
              <a:t>5G will provide connectivity within and outside autonomous cars</a:t>
            </a:r>
          </a:p>
          <a:p>
            <a:r>
              <a:rPr lang="en-US" dirty="0"/>
              <a:t>Low Latency – time it takes to send information from one point to another end point</a:t>
            </a:r>
          </a:p>
          <a:p>
            <a:pPr lvl="1"/>
            <a:r>
              <a:rPr lang="en-US" dirty="0"/>
              <a:t>It is very important parameter in self-driving cars as most of the decisions  should be taken in very short time – so communication time has to be very less – 1millisecond to 5 millisecond</a:t>
            </a:r>
          </a:p>
          <a:p>
            <a:pPr lvl="2"/>
            <a:r>
              <a:rPr lang="en-US" dirty="0"/>
              <a:t>Compare this to human reaction speed of 200 millisecond</a:t>
            </a:r>
          </a:p>
          <a:p>
            <a:r>
              <a:rPr lang="en-US" dirty="0"/>
              <a:t>Reliable Communication </a:t>
            </a:r>
          </a:p>
          <a:p>
            <a:pPr lvl="1"/>
            <a:r>
              <a:rPr lang="en-US" dirty="0"/>
              <a:t>Must for Self driving and regular cars</a:t>
            </a:r>
          </a:p>
          <a:p>
            <a:r>
              <a:rPr lang="en-US" dirty="0"/>
              <a:t>Data based car maintenance and diagnostics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D24D5F-C816-CA44-858B-61237802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in Self driving  Cars</a:t>
            </a:r>
          </a:p>
        </p:txBody>
      </p:sp>
    </p:spTree>
    <p:extLst>
      <p:ext uri="{BB962C8B-B14F-4D97-AF65-F5344CB8AC3E}">
        <p14:creationId xmlns:p14="http://schemas.microsoft.com/office/powerpoint/2010/main" val="859673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BD3FC0-C69E-B64B-97B1-83BF6BABB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Enhanced Mobile Media</a:t>
            </a:r>
          </a:p>
          <a:p>
            <a:r>
              <a:rPr lang="en-US" dirty="0"/>
              <a:t>Home broadband and TV</a:t>
            </a:r>
          </a:p>
          <a:p>
            <a:r>
              <a:rPr lang="en-US" dirty="0"/>
              <a:t>Immersive Media – Virtual Reality, Augmented Reality, Gaming</a:t>
            </a:r>
          </a:p>
          <a:p>
            <a:r>
              <a:rPr lang="en-US" dirty="0"/>
              <a:t>In-car entertainment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17DCD6-9719-204F-BC9D-C00DF495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in Media and Entertainment</a:t>
            </a:r>
          </a:p>
        </p:txBody>
      </p:sp>
    </p:spTree>
    <p:extLst>
      <p:ext uri="{BB962C8B-B14F-4D97-AF65-F5344CB8AC3E}">
        <p14:creationId xmlns:p14="http://schemas.microsoft.com/office/powerpoint/2010/main" val="2021476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5B680-FC72-D845-86C5-8F556BA49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Agriculture </a:t>
            </a:r>
          </a:p>
          <a:p>
            <a:r>
              <a:rPr lang="en-US" dirty="0"/>
              <a:t>Energy Sector</a:t>
            </a:r>
          </a:p>
          <a:p>
            <a:r>
              <a:rPr lang="en-US" dirty="0"/>
              <a:t>Environment</a:t>
            </a:r>
          </a:p>
          <a:p>
            <a:r>
              <a:rPr lang="en-US" dirty="0"/>
              <a:t>IoT</a:t>
            </a:r>
          </a:p>
          <a:p>
            <a:r>
              <a:rPr lang="en-US" dirty="0"/>
              <a:t>3D application</a:t>
            </a:r>
          </a:p>
          <a:p>
            <a:r>
              <a:rPr lang="en-US" dirty="0"/>
              <a:t>Education</a:t>
            </a:r>
          </a:p>
          <a:p>
            <a:r>
              <a:rPr lang="en-US" dirty="0"/>
              <a:t>Healthcare</a:t>
            </a:r>
          </a:p>
          <a:p>
            <a:r>
              <a:rPr lang="en-US" dirty="0"/>
              <a:t>Space</a:t>
            </a:r>
          </a:p>
          <a:p>
            <a:endParaRPr lang="en-US" dirty="0"/>
          </a:p>
          <a:p>
            <a:r>
              <a:rPr lang="en-US" dirty="0"/>
              <a:t>What else ??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28D71A-8746-3343-A59D-5938693BA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Use cases - Others</a:t>
            </a:r>
          </a:p>
        </p:txBody>
      </p:sp>
    </p:spTree>
    <p:extLst>
      <p:ext uri="{BB962C8B-B14F-4D97-AF65-F5344CB8AC3E}">
        <p14:creationId xmlns:p14="http://schemas.microsoft.com/office/powerpoint/2010/main" val="1321743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E9FFEF-6DDE-9446-B7AE-E7EC4ECE7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Phones – brings Internet to over 50% of world’s population</a:t>
            </a:r>
          </a:p>
          <a:p>
            <a:r>
              <a:rPr lang="en-US" dirty="0"/>
              <a:t>With Mobile  Internet, a user can use millions of applications</a:t>
            </a:r>
          </a:p>
          <a:p>
            <a:r>
              <a:rPr lang="en-US" dirty="0"/>
              <a:t>5G mobile technology has important characteristics of </a:t>
            </a:r>
          </a:p>
          <a:p>
            <a:pPr lvl="1"/>
            <a:r>
              <a:rPr lang="en-US" dirty="0"/>
              <a:t>Low delay (latency)</a:t>
            </a:r>
          </a:p>
          <a:p>
            <a:pPr lvl="1"/>
            <a:r>
              <a:rPr lang="en-US" dirty="0"/>
              <a:t>High Reliability (almost no packet loss)</a:t>
            </a:r>
          </a:p>
          <a:p>
            <a:pPr lvl="1"/>
            <a:r>
              <a:rPr lang="en-US" dirty="0"/>
              <a:t>High Bandwidth </a:t>
            </a:r>
          </a:p>
          <a:p>
            <a:pPr lvl="1"/>
            <a:r>
              <a:rPr lang="en-US" dirty="0"/>
              <a:t>Ability to work in high population density areas</a:t>
            </a:r>
          </a:p>
          <a:p>
            <a:r>
              <a:rPr lang="en-US" dirty="0"/>
              <a:t>5G mobile technology can be used in a very large number of ways to develop, manage, support – applications and operations that leads to Digital Transformation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E4F05E-34BB-044D-882A-5DF7C67D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Summary</a:t>
            </a:r>
          </a:p>
        </p:txBody>
      </p:sp>
    </p:spTree>
    <p:extLst>
      <p:ext uri="{BB962C8B-B14F-4D97-AF65-F5344CB8AC3E}">
        <p14:creationId xmlns:p14="http://schemas.microsoft.com/office/powerpoint/2010/main" val="172424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Ubiquitous Mobile Network Services</a:t>
            </a: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646113" y="1692275"/>
            <a:ext cx="2408237" cy="2054225"/>
            <a:chOff x="428104" y="882132"/>
            <a:chExt cx="3209544" cy="2740265"/>
          </a:xfrm>
        </p:grpSpPr>
        <p:pic>
          <p:nvPicPr>
            <p:cNvPr id="19476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104" y="882132"/>
              <a:ext cx="3209544" cy="2294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77" name="TextBox 14"/>
            <p:cNvSpPr txBox="1">
              <a:spLocks noChangeArrowheads="1"/>
            </p:cNvSpPr>
            <p:nvPr/>
          </p:nvSpPr>
          <p:spPr bwMode="auto">
            <a:xfrm>
              <a:off x="1015019" y="3129954"/>
              <a:ext cx="1586332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In-building</a:t>
              </a:r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376613" y="1692275"/>
            <a:ext cx="2406650" cy="2054225"/>
            <a:chOff x="3055623" y="877721"/>
            <a:chExt cx="3209544" cy="2740264"/>
          </a:xfrm>
        </p:grpSpPr>
        <p:pic>
          <p:nvPicPr>
            <p:cNvPr id="19474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5623" y="877721"/>
              <a:ext cx="3209544" cy="2293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75" name="TextBox 17"/>
            <p:cNvSpPr txBox="1">
              <a:spLocks noChangeArrowheads="1"/>
            </p:cNvSpPr>
            <p:nvPr/>
          </p:nvSpPr>
          <p:spPr bwMode="auto">
            <a:xfrm>
              <a:off x="3855939" y="3125542"/>
              <a:ext cx="1305059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/>
                <a:t>Outdoor</a:t>
              </a:r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6170613" y="1736725"/>
            <a:ext cx="2406650" cy="1989138"/>
            <a:chOff x="5472874" y="862658"/>
            <a:chExt cx="3209905" cy="2652859"/>
          </a:xfrm>
        </p:grpSpPr>
        <p:pic>
          <p:nvPicPr>
            <p:cNvPr id="19472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2874" y="862658"/>
              <a:ext cx="3209905" cy="2229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73" name="TextBox 21"/>
            <p:cNvSpPr txBox="1">
              <a:spLocks noChangeArrowheads="1"/>
            </p:cNvSpPr>
            <p:nvPr/>
          </p:nvSpPr>
          <p:spPr bwMode="auto">
            <a:xfrm>
              <a:off x="6318419" y="3023074"/>
              <a:ext cx="1244615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/>
                <a:t>Walking</a:t>
              </a:r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654050" y="3703638"/>
            <a:ext cx="2406650" cy="1925637"/>
            <a:chOff x="538722" y="1481159"/>
            <a:chExt cx="2916728" cy="2333680"/>
          </a:xfrm>
        </p:grpSpPr>
        <p:pic>
          <p:nvPicPr>
            <p:cNvPr id="19470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22" y="1481159"/>
              <a:ext cx="2916728" cy="1944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71" name="TextBox 24"/>
            <p:cNvSpPr txBox="1">
              <a:spLocks noChangeArrowheads="1"/>
            </p:cNvSpPr>
            <p:nvPr/>
          </p:nvSpPr>
          <p:spPr bwMode="auto">
            <a:xfrm>
              <a:off x="1331821" y="3367323"/>
              <a:ext cx="1027887" cy="447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/>
                <a:t>Driving</a:t>
              </a:r>
            </a:p>
          </p:txBody>
        </p:sp>
      </p:grp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3394075" y="3787775"/>
            <a:ext cx="2406650" cy="1822450"/>
            <a:chOff x="3144418" y="2966789"/>
            <a:chExt cx="3209544" cy="2430072"/>
          </a:xfrm>
        </p:grpSpPr>
        <p:pic>
          <p:nvPicPr>
            <p:cNvPr id="19468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418" y="2966789"/>
              <a:ext cx="3209544" cy="2012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9" name="TextBox 27"/>
            <p:cNvSpPr txBox="1">
              <a:spLocks noChangeArrowheads="1"/>
            </p:cNvSpPr>
            <p:nvPr/>
          </p:nvSpPr>
          <p:spPr bwMode="auto">
            <a:xfrm>
              <a:off x="3985567" y="4904418"/>
              <a:ext cx="120853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altLang="zh-CN" sz="1800"/>
                <a:t>S</a:t>
              </a:r>
              <a:r>
                <a:rPr lang="en-US" sz="1800"/>
                <a:t>ubway</a:t>
              </a:r>
            </a:p>
          </p:txBody>
        </p:sp>
      </p:grp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6170613" y="3787775"/>
            <a:ext cx="2406650" cy="1833563"/>
            <a:chOff x="5514549" y="1723667"/>
            <a:chExt cx="3062192" cy="2339611"/>
          </a:xfrm>
        </p:grpSpPr>
        <p:sp>
          <p:nvSpPr>
            <p:cNvPr id="19466" name="TextBox 29"/>
            <p:cNvSpPr txBox="1">
              <a:spLocks noChangeArrowheads="1"/>
            </p:cNvSpPr>
            <p:nvPr/>
          </p:nvSpPr>
          <p:spPr bwMode="auto">
            <a:xfrm>
              <a:off x="5897096" y="3591931"/>
              <a:ext cx="2211157" cy="471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altLang="zh-CN" sz="1800"/>
                <a:t>H</a:t>
              </a:r>
              <a:r>
                <a:rPr lang="en-US" sz="1800"/>
                <a:t>igh-speed train</a:t>
              </a:r>
            </a:p>
          </p:txBody>
        </p:sp>
        <p:pic>
          <p:nvPicPr>
            <p:cNvPr id="19467" name="Picture 3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514549" y="1723667"/>
              <a:ext cx="3062192" cy="1978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076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We are using it for everything..</a:t>
            </a:r>
          </a:p>
        </p:txBody>
      </p:sp>
      <p:pic>
        <p:nvPicPr>
          <p:cNvPr id="1026" name="Picture 2" descr="A teacher shows e-learning apps to schoolchildren in Secunderabad., India, in February">
            <a:extLst>
              <a:ext uri="{FF2B5EF4-FFF2-40B4-BE49-F238E27FC236}">
                <a16:creationId xmlns:a16="http://schemas.microsoft.com/office/drawing/2014/main" id="{132461E2-00F6-744B-B1A8-5FFEBF17E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1340768"/>
            <a:ext cx="2174861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cused black boy with smartphone">
            <a:extLst>
              <a:ext uri="{FF2B5EF4-FFF2-40B4-BE49-F238E27FC236}">
                <a16:creationId xmlns:a16="http://schemas.microsoft.com/office/drawing/2014/main" id="{9AE5EDD3-8939-4140-ABC0-E105C651D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340768"/>
            <a:ext cx="2016224" cy="126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14">
            <a:extLst>
              <a:ext uri="{FF2B5EF4-FFF2-40B4-BE49-F238E27FC236}">
                <a16:creationId xmlns:a16="http://schemas.microsoft.com/office/drawing/2014/main" id="{7C487C9A-97AD-E547-9769-B4F91D55D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5856" y="2702794"/>
            <a:ext cx="11299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dirty="0"/>
              <a:t>Education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7C7F4078-514A-4C44-93DE-F00C153B2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872" y="2702794"/>
            <a:ext cx="15683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dirty="0"/>
              <a:t>Entertainment</a:t>
            </a:r>
          </a:p>
        </p:txBody>
      </p:sp>
      <p:pic>
        <p:nvPicPr>
          <p:cNvPr id="1030" name="Picture 6" descr="White Android Smartphone Capturing Road">
            <a:extLst>
              <a:ext uri="{FF2B5EF4-FFF2-40B4-BE49-F238E27FC236}">
                <a16:creationId xmlns:a16="http://schemas.microsoft.com/office/drawing/2014/main" id="{DC7DF781-18C0-D64A-B57B-BE0CC19D3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93" y="3328990"/>
            <a:ext cx="1648875" cy="24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14">
            <a:extLst>
              <a:ext uri="{FF2B5EF4-FFF2-40B4-BE49-F238E27FC236}">
                <a16:creationId xmlns:a16="http://schemas.microsoft.com/office/drawing/2014/main" id="{50A6EA21-C766-7D4B-80BD-3892BCC66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765" y="5920058"/>
            <a:ext cx="19781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dirty="0"/>
              <a:t>Capturing precious</a:t>
            </a:r>
          </a:p>
          <a:p>
            <a:r>
              <a:rPr lang="en-US" sz="1800" dirty="0"/>
              <a:t>moments</a:t>
            </a:r>
          </a:p>
        </p:txBody>
      </p:sp>
      <p:pic>
        <p:nvPicPr>
          <p:cNvPr id="1032" name="Picture 8" descr="Stylish adult female using smartphone on street">
            <a:extLst>
              <a:ext uri="{FF2B5EF4-FFF2-40B4-BE49-F238E27FC236}">
                <a16:creationId xmlns:a16="http://schemas.microsoft.com/office/drawing/2014/main" id="{6304B0E0-72F7-9147-8B9F-57EE127F4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571" y="1340768"/>
            <a:ext cx="1966789" cy="131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14">
            <a:extLst>
              <a:ext uri="{FF2B5EF4-FFF2-40B4-BE49-F238E27FC236}">
                <a16:creationId xmlns:a16="http://schemas.microsoft.com/office/drawing/2014/main" id="{B14A57BD-31D8-384D-A582-233AB1E9D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5461" y="2728320"/>
            <a:ext cx="10070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dirty="0"/>
              <a:t>Business</a:t>
            </a:r>
          </a:p>
        </p:txBody>
      </p:sp>
      <p:pic>
        <p:nvPicPr>
          <p:cNvPr id="1034" name="Picture 10" descr="Person Using Black And White Smartphone and Holding Blue Card">
            <a:extLst>
              <a:ext uri="{FF2B5EF4-FFF2-40B4-BE49-F238E27FC236}">
                <a16:creationId xmlns:a16="http://schemas.microsoft.com/office/drawing/2014/main" id="{99665270-4402-114D-923C-92DE61A12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549" y="3314241"/>
            <a:ext cx="1807728" cy="255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14">
            <a:extLst>
              <a:ext uri="{FF2B5EF4-FFF2-40B4-BE49-F238E27FC236}">
                <a16:creationId xmlns:a16="http://schemas.microsoft.com/office/drawing/2014/main" id="{CA9EA7E1-FA4A-DA43-A9AC-6B1B81019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536" y="5922618"/>
            <a:ext cx="10759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dirty="0"/>
              <a:t>Shopping</a:t>
            </a:r>
          </a:p>
        </p:txBody>
      </p:sp>
      <p:pic>
        <p:nvPicPr>
          <p:cNvPr id="1036" name="Picture 12" descr="Expressive young black lady arguing during video conversation on smartphone">
            <a:extLst>
              <a:ext uri="{FF2B5EF4-FFF2-40B4-BE49-F238E27FC236}">
                <a16:creationId xmlns:a16="http://schemas.microsoft.com/office/drawing/2014/main" id="{ACECF136-43EC-044B-8D9E-D94F948A1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571" y="3359656"/>
            <a:ext cx="2183272" cy="24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14">
            <a:extLst>
              <a:ext uri="{FF2B5EF4-FFF2-40B4-BE49-F238E27FC236}">
                <a16:creationId xmlns:a16="http://schemas.microsoft.com/office/drawing/2014/main" id="{1C554611-3549-DD4E-8A7B-DA88F5E82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6532" y="5879641"/>
            <a:ext cx="12044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dirty="0"/>
              <a:t>Video calls</a:t>
            </a:r>
          </a:p>
        </p:txBody>
      </p:sp>
    </p:spTree>
    <p:extLst>
      <p:ext uri="{BB962C8B-B14F-4D97-AF65-F5344CB8AC3E}">
        <p14:creationId xmlns:p14="http://schemas.microsoft.com/office/powerpoint/2010/main" val="3663136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14D300-E006-DE45-A8A5-852C27C8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61" y="188640"/>
            <a:ext cx="8215687" cy="762000"/>
          </a:xfrm>
        </p:spPr>
        <p:txBody>
          <a:bodyPr/>
          <a:lstStyle/>
          <a:p>
            <a:r>
              <a:rPr lang="en-US" dirty="0"/>
              <a:t>We are using it for everything..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20ED3-9FDC-304F-B44F-55CBEDF727EF}"/>
              </a:ext>
            </a:extLst>
          </p:cNvPr>
          <p:cNvSpPr txBox="1"/>
          <p:nvPr/>
        </p:nvSpPr>
        <p:spPr>
          <a:xfrm>
            <a:off x="1187624" y="1268760"/>
            <a:ext cx="155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Navigation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8CA55E39-6EC4-D04C-8F28-C061C0D06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848" y="1301387"/>
            <a:ext cx="12039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Medical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ABD61F37-2C07-514C-A155-586F00151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8" y="1298907"/>
            <a:ext cx="15408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Messaging</a:t>
            </a: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0F89A433-54EE-864E-B06E-3724944832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2240" y="1298907"/>
            <a:ext cx="12602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Chatting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3B6B8B49-6B4F-6F41-A16D-735966CA07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012" y="2108804"/>
            <a:ext cx="12747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Emailing</a:t>
            </a: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07393AEC-D052-194C-B54A-CEC2BE79E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3124" y="2108804"/>
            <a:ext cx="22933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Conference Calls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07BDE400-65A7-A244-90F9-ABAEDFF12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6136" y="2108803"/>
            <a:ext cx="12089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Banking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820DC67-F237-B642-BD81-7EE071F563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624" y="3019416"/>
            <a:ext cx="9460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Music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5656C901-67BE-7744-B119-7F87E82728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3253" y="3019416"/>
            <a:ext cx="10851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Family 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24F5CAA-B441-5F42-A2D4-9ECC90AA8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8" y="3019415"/>
            <a:ext cx="27938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On-demand services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C949A6-9671-7A45-A00F-CC690C684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019" y="4077072"/>
            <a:ext cx="18751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Stock Market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1BF12C89-B3BA-3841-AA56-2D7CC742C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4638" y="4077070"/>
            <a:ext cx="10919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Selling 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6036462D-69FE-8A4F-BFBF-1FE6B9A39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5883" y="4077070"/>
            <a:ext cx="28584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All types of shopping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8D0638C3-209D-1140-93D5-464A0990F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886" y="5000753"/>
            <a:ext cx="15215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Uber / Ola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35DE6EAA-0C1F-B545-A9B2-831BB34CA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3683" y="4970814"/>
            <a:ext cx="9603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News 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25932FB8-B375-8A47-A9CE-F4E3DAFBA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5840" y="4957809"/>
            <a:ext cx="35750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Books/Magazines / Papers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ED125979-92F4-854E-AC29-B54BB83DF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804" y="5596895"/>
            <a:ext cx="17888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Watching TV</a:t>
            </a: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0EAD3C80-0DDA-7341-9F56-AFCF8875C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3847" y="5574660"/>
            <a:ext cx="18742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Video Games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CC049751-99BE-7145-A7C9-362E3368B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6702" y="5469459"/>
            <a:ext cx="12725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YouTube</a:t>
            </a:r>
          </a:p>
        </p:txBody>
      </p:sp>
    </p:spTree>
    <p:extLst>
      <p:ext uri="{BB962C8B-B14F-4D97-AF65-F5344CB8AC3E}">
        <p14:creationId xmlns:p14="http://schemas.microsoft.com/office/powerpoint/2010/main" val="3670941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010D53-90FC-DF43-98EC-4DADD1D2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Mobile Phone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D6C918-0B40-4D49-91FF-80F588CA8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1196975"/>
            <a:ext cx="7896225" cy="5256361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sym typeface="Wingdings"/>
              </a:rPr>
              <a:t>Mobile phone </a:t>
            </a:r>
            <a:r>
              <a:rPr lang="en-US" dirty="0">
                <a:latin typeface="Cambria" panose="02040503050406030204" pitchFamily="18" charset="0"/>
                <a:sym typeface="Wingdings"/>
              </a:rPr>
              <a:t> </a:t>
            </a:r>
            <a:r>
              <a:rPr lang="en-US" dirty="0">
                <a:solidFill>
                  <a:srgbClr val="7030A0"/>
                </a:solidFill>
                <a:latin typeface="Cambria" panose="02040503050406030204" pitchFamily="18" charset="0"/>
                <a:sym typeface="Wingdings"/>
              </a:rPr>
              <a:t>Computer that allows phone calls,  shoot video, make transactions, make video calls, play music, read newspapers, exchange emails and instant messages, Internet device</a:t>
            </a:r>
          </a:p>
          <a:p>
            <a:pPr lvl="1"/>
            <a:r>
              <a:rPr lang="en-US" dirty="0">
                <a:latin typeface="Cambria" panose="02040503050406030204" pitchFamily="18" charset="0"/>
                <a:sym typeface="Wingdings"/>
              </a:rPr>
              <a:t>It’s really big computer – bigger than Supercomputer of 80’s</a:t>
            </a:r>
          </a:p>
          <a:p>
            <a:pPr lvl="1"/>
            <a:r>
              <a:rPr lang="en-US" dirty="0">
                <a:latin typeface="Cambria" panose="02040503050406030204" pitchFamily="18" charset="0"/>
                <a:sym typeface="Wingdings"/>
              </a:rPr>
              <a:t>Over 15 million lines of code</a:t>
            </a:r>
          </a:p>
          <a:p>
            <a:pPr lvl="1"/>
            <a:r>
              <a:rPr lang="en-US" dirty="0">
                <a:latin typeface="Cambria" panose="02040503050406030204" pitchFamily="18" charset="0"/>
                <a:sym typeface="Wingdings"/>
              </a:rPr>
              <a:t>Millions of applications</a:t>
            </a:r>
          </a:p>
          <a:p>
            <a:r>
              <a:rPr lang="en-US" dirty="0">
                <a:latin typeface="Cambria" panose="02040503050406030204" pitchFamily="18" charset="0"/>
                <a:sym typeface="Wingdings"/>
              </a:rPr>
              <a:t>It is a powerful computer that does a lot of things</a:t>
            </a:r>
          </a:p>
          <a:p>
            <a:r>
              <a:rPr lang="en-US" dirty="0">
                <a:latin typeface="Cambria" panose="02040503050406030204" pitchFamily="18" charset="0"/>
                <a:sym typeface="Wingdings"/>
              </a:rPr>
              <a:t>It provides an integrated computing and communication platform with location awareness</a:t>
            </a:r>
          </a:p>
          <a:p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</a:t>
            </a:r>
            <a:r>
              <a:rPr lang="en-US" dirty="0">
                <a:latin typeface="Cambria" panose="02040503050406030204" pitchFamily="18" charset="0"/>
                <a:sym typeface="Wingdings"/>
              </a:rPr>
              <a:t> A mobile can be used for million of applications </a:t>
            </a:r>
            <a:r>
              <a:rPr lang="en-US" dirty="0">
                <a:latin typeface="Cambria" panose="02040503050406030204" pitchFamily="18" charset="0"/>
                <a:sym typeface="Wingdings" pitchFamily="2" charset="2"/>
              </a:rPr>
              <a:t>important tool for Digital Transformation</a:t>
            </a:r>
            <a:r>
              <a:rPr lang="en-US" dirty="0">
                <a:latin typeface="Cambria" panose="02040503050406030204" pitchFamily="18" charset="0"/>
                <a:sym typeface="Wingdings"/>
              </a:rPr>
              <a:t> </a:t>
            </a:r>
          </a:p>
          <a:p>
            <a:pPr marL="0" indent="0">
              <a:buNone/>
            </a:pPr>
            <a:endParaRPr lang="en-US" dirty="0">
              <a:solidFill>
                <a:srgbClr val="7030A0"/>
              </a:solidFill>
              <a:latin typeface="Cambria" panose="02040503050406030204" pitchFamily="18" charset="0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634412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F79C33-1EEF-5B43-B825-1D01A3726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5197727"/>
            <a:ext cx="8386763" cy="1091647"/>
          </a:xfrm>
        </p:spPr>
        <p:txBody>
          <a:bodyPr/>
          <a:lstStyle/>
          <a:p>
            <a:r>
              <a:rPr lang="en-IN" dirty="0"/>
              <a:t>In beginning 2021: 7.9 billion mobile subscriptions and 6.1 billion smartphone subscriptions 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DA647D-3F77-7240-AEE9-72BC2890E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Mobile Subscriptions and subscribers (billion)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31413-5DBF-CB44-AF85-71CF07D03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38211"/>
            <a:ext cx="7843088" cy="4259516"/>
          </a:xfrm>
          <a:prstGeom prst="rect">
            <a:avLst/>
          </a:prstGeom>
        </p:spPr>
      </p:pic>
      <p:sp>
        <p:nvSpPr>
          <p:cNvPr id="21" name="Google Shape;601;g5ce8b99149_0_339">
            <a:extLst>
              <a:ext uri="{FF2B5EF4-FFF2-40B4-BE49-F238E27FC236}">
                <a16:creationId xmlns:a16="http://schemas.microsoft.com/office/drawing/2014/main" id="{0070BC77-7462-0F42-8CE3-D62F9F6EDE2D}"/>
              </a:ext>
            </a:extLst>
          </p:cNvPr>
          <p:cNvSpPr txBox="1">
            <a:spLocks/>
          </p:cNvSpPr>
          <p:nvPr/>
        </p:nvSpPr>
        <p:spPr>
          <a:xfrm>
            <a:off x="31924" y="6446399"/>
            <a:ext cx="5476180" cy="45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Ref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: Ericsson Mobility Report, Nov 2020, Mobile Subscription  Outlook </a:t>
            </a:r>
          </a:p>
        </p:txBody>
      </p:sp>
    </p:spTree>
    <p:extLst>
      <p:ext uri="{BB962C8B-B14F-4D97-AF65-F5344CB8AC3E}">
        <p14:creationId xmlns:p14="http://schemas.microsoft.com/office/powerpoint/2010/main" val="264943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DA81CF-1C9A-E845-BA70-0D4124259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034368"/>
            <a:ext cx="8386763" cy="2538648"/>
          </a:xfrm>
        </p:spPr>
        <p:txBody>
          <a:bodyPr/>
          <a:lstStyle/>
          <a:p>
            <a:r>
              <a:rPr lang="en-US" dirty="0"/>
              <a:t>Note that global human population in 2021: 7.8 Billion</a:t>
            </a:r>
          </a:p>
          <a:p>
            <a:r>
              <a:rPr lang="en-US" dirty="0"/>
              <a:t>Number of mobile phone subscriptions in 2121: 7.9 Billion</a:t>
            </a:r>
          </a:p>
          <a:p>
            <a:r>
              <a:rPr lang="en-US" dirty="0"/>
              <a:t>Number of Smart phone subscriptions in 2121: 6.1 Billion</a:t>
            </a:r>
          </a:p>
          <a:p>
            <a:r>
              <a:rPr lang="en-US" dirty="0"/>
              <a:t>Number of Smart phone subscription in 2626: 7.5 Billion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F4AEE0-0E5A-ED40-A796-EAB337BE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Phone Statistics</a:t>
            </a:r>
          </a:p>
        </p:txBody>
      </p:sp>
      <p:sp>
        <p:nvSpPr>
          <p:cNvPr id="4" name="Google Shape;601;g5ce8b99149_0_339">
            <a:extLst>
              <a:ext uri="{FF2B5EF4-FFF2-40B4-BE49-F238E27FC236}">
                <a16:creationId xmlns:a16="http://schemas.microsoft.com/office/drawing/2014/main" id="{C040BBD3-9CEC-FF45-A040-4DD0D1104EEA}"/>
              </a:ext>
            </a:extLst>
          </p:cNvPr>
          <p:cNvSpPr txBox="1">
            <a:spLocks/>
          </p:cNvSpPr>
          <p:nvPr/>
        </p:nvSpPr>
        <p:spPr>
          <a:xfrm>
            <a:off x="31924" y="6446399"/>
            <a:ext cx="5476180" cy="45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Ref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: Ericsson Mobility Report, Nov 2020, Mobile Subscription  Outlook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27484-EBCE-FF4A-820E-0E1971A73E8D}"/>
              </a:ext>
            </a:extLst>
          </p:cNvPr>
          <p:cNvSpPr txBox="1"/>
          <p:nvPr/>
        </p:nvSpPr>
        <p:spPr>
          <a:xfrm>
            <a:off x="539552" y="3781433"/>
            <a:ext cx="7183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+mj-lt"/>
              </a:rPr>
              <a:t>Businesses can reach</a:t>
            </a:r>
            <a:r>
              <a:rPr lang="en-US" b="0" kern="0" dirty="0">
                <a:solidFill>
                  <a:srgbClr val="FF0000"/>
                </a:solidFill>
                <a:latin typeface="+mj-lt"/>
                <a:ea typeface="Ayuthaya" pitchFamily="2" charset="-34"/>
                <a:cs typeface="Ayuthaya" pitchFamily="2" charset="-34"/>
              </a:rPr>
              <a:t> 81% world population with mobile</a:t>
            </a:r>
            <a:endParaRPr lang="en-US" b="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91065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</p:tagLst>
</file>

<file path=ppt/theme/theme1.xml><?xml version="1.0" encoding="utf-8"?>
<a:theme xmlns:a="http://schemas.openxmlformats.org/drawingml/2006/main" name="template2007">
  <a:themeElements>
    <a:clrScheme name="class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4B4F8662-00CB-B64E-AF8D-38542E6D372E}" vid="{B590FC25-2631-3048-871A-A8E57DD68222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B4F8662-00CB-B64E-AF8D-38542E6D372E}" vid="{6E76AB64-057C-B444-8753-318A918B0839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template2007</Template>
  <TotalTime>5645</TotalTime>
  <Words>1591</Words>
  <Application>Microsoft Macintosh PowerPoint</Application>
  <PresentationFormat>On-screen Show (4:3)</PresentationFormat>
  <Paragraphs>268</Paragraphs>
  <Slides>38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ＭＳ Ｐゴシック</vt:lpstr>
      <vt:lpstr>宋体</vt:lpstr>
      <vt:lpstr>Arial</vt:lpstr>
      <vt:lpstr>Arial Narrow</vt:lpstr>
      <vt:lpstr>Ayuthaya</vt:lpstr>
      <vt:lpstr>Calibri</vt:lpstr>
      <vt:lpstr>Calibri Light</vt:lpstr>
      <vt:lpstr>Cambria</vt:lpstr>
      <vt:lpstr>Times New Roman</vt:lpstr>
      <vt:lpstr>Wingdings</vt:lpstr>
      <vt:lpstr>Wingdings 2</vt:lpstr>
      <vt:lpstr>template2007</vt:lpstr>
      <vt:lpstr>Custom Design</vt:lpstr>
      <vt:lpstr>CS441 Lecture:  Mobile Applications and 5G technology – for Digital Transformation</vt:lpstr>
      <vt:lpstr>Contents</vt:lpstr>
      <vt:lpstr>Mobile Phones – Very Important tool for our personal and professional lives</vt:lpstr>
      <vt:lpstr>Ubiquitous Mobile Network Services</vt:lpstr>
      <vt:lpstr>We are using it for everything..</vt:lpstr>
      <vt:lpstr>We are using it for everything..</vt:lpstr>
      <vt:lpstr>Mobile Phone</vt:lpstr>
      <vt:lpstr>Mobile Subscriptions and subscribers (billion) </vt:lpstr>
      <vt:lpstr>Mobile Phone Statistics</vt:lpstr>
      <vt:lpstr>Mobile Phone Statistics</vt:lpstr>
      <vt:lpstr>Global mobile network data traffic and year-on-year growth (EB per month)  </vt:lpstr>
      <vt:lpstr>Mobile Apps </vt:lpstr>
      <vt:lpstr>Mobile App Downloads</vt:lpstr>
      <vt:lpstr>PowerPoint Presentation</vt:lpstr>
      <vt:lpstr>Mobile Applications</vt:lpstr>
      <vt:lpstr>Supports Millions of Applications</vt:lpstr>
      <vt:lpstr>PowerPoint Presentation</vt:lpstr>
      <vt:lpstr>PowerPoint Presentation</vt:lpstr>
      <vt:lpstr>What has contributed to Mobile App growth?</vt:lpstr>
      <vt:lpstr>Mobile Phones and Digital Transformation</vt:lpstr>
      <vt:lpstr>Mobile App as a driver for Digital Transformation</vt:lpstr>
      <vt:lpstr>Mobile as a catalyst in Digital Transformation</vt:lpstr>
      <vt:lpstr>Mobile as a catalyst in Digital Transformation</vt:lpstr>
      <vt:lpstr>5G Mobile Technology and Digital Transformation</vt:lpstr>
      <vt:lpstr>Mobile subscriptions by technology (billion)  </vt:lpstr>
      <vt:lpstr>5G – Three key features</vt:lpstr>
      <vt:lpstr>On to 5G</vt:lpstr>
      <vt:lpstr>PowerPoint Presentation</vt:lpstr>
      <vt:lpstr>5G use cases</vt:lpstr>
      <vt:lpstr>Use Cases based on: Ultra High Reliability </vt:lpstr>
      <vt:lpstr>5G in Real-time systems</vt:lpstr>
      <vt:lpstr>5G in Healthcare</vt:lpstr>
      <vt:lpstr>5G in Manufacturing</vt:lpstr>
      <vt:lpstr>5G in Manufacturing</vt:lpstr>
      <vt:lpstr>5G in Self driving  Cars</vt:lpstr>
      <vt:lpstr>5G in Media and Entertainment</vt:lpstr>
      <vt:lpstr>5G Use cases - Others</vt:lpstr>
      <vt:lpstr>Lecture 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Technology: An important tool for Digital Transformation</dc:title>
  <dc:creator>Microsoft Office User</dc:creator>
  <dc:description>Redesign of slides created by Randal E. Bryant and David R. O'Hallaron</dc:description>
  <cp:lastModifiedBy>Microsoft Office User</cp:lastModifiedBy>
  <cp:revision>32</cp:revision>
  <cp:lastPrinted>2020-12-22T13:01:20Z</cp:lastPrinted>
  <dcterms:created xsi:type="dcterms:W3CDTF">2021-01-18T10:49:33Z</dcterms:created>
  <dcterms:modified xsi:type="dcterms:W3CDTF">2021-04-16T06:57:07Z</dcterms:modified>
</cp:coreProperties>
</file>